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80" r:id="rId3"/>
    <p:sldId id="279" r:id="rId4"/>
    <p:sldId id="276" r:id="rId5"/>
    <p:sldId id="283" r:id="rId6"/>
    <p:sldId id="282" r:id="rId7"/>
    <p:sldId id="278" r:id="rId8"/>
    <p:sldId id="257" r:id="rId9"/>
    <p:sldId id="286" r:id="rId10"/>
    <p:sldId id="284" r:id="rId11"/>
    <p:sldId id="274" r:id="rId12"/>
    <p:sldId id="259" r:id="rId13"/>
    <p:sldId id="261" r:id="rId14"/>
    <p:sldId id="289" r:id="rId15"/>
    <p:sldId id="288" r:id="rId16"/>
    <p:sldId id="287" r:id="rId17"/>
    <p:sldId id="263" r:id="rId18"/>
    <p:sldId id="290" r:id="rId19"/>
    <p:sldId id="291" r:id="rId20"/>
    <p:sldId id="292" r:id="rId21"/>
    <p:sldId id="29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9F00"/>
    <a:srgbClr val="F4B183"/>
    <a:srgbClr val="19B861"/>
    <a:srgbClr val="548235"/>
    <a:srgbClr val="C55A11"/>
    <a:srgbClr val="EB0049"/>
    <a:srgbClr val="0000FF"/>
    <a:srgbClr val="7F7F7F"/>
    <a:srgbClr val="7900D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98" autoAdjust="0"/>
    <p:restoredTop sz="93333" autoAdjust="0"/>
  </p:normalViewPr>
  <p:slideViewPr>
    <p:cSldViewPr snapToGrid="0">
      <p:cViewPr varScale="1">
        <p:scale>
          <a:sx n="77" d="100"/>
          <a:sy n="77" d="100"/>
        </p:scale>
        <p:origin x="92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ax="5760" units="cm"/>
          <inkml:channel name="Y" type="integer" max="2160" units="cm"/>
          <inkml:channel name="T" type="integer" max="2.14748E9" units="dev"/>
        </inkml:traceFormat>
        <inkml:channelProperties>
          <inkml:channelProperty channel="X" name="resolution" value="167.44186" units="1/cm"/>
          <inkml:channelProperty channel="Y" name="resolution" value="111.9171" units="1/cm"/>
          <inkml:channelProperty channel="T" name="resolution" value="1" units="1/dev"/>
        </inkml:channelProperties>
      </inkml:inkSource>
      <inkml:timestamp xml:id="ts0" timeString="2024-02-15T08:49:41.434"/>
    </inkml:context>
    <inkml:brush xml:id="br0">
      <inkml:brushProperty name="width" value="0.05292" units="cm"/>
      <inkml:brushProperty name="height" value="0.05292" units="cm"/>
    </inkml:brush>
  </inkml:definitions>
  <inkml:trace contextRef="#ctx0" brushRef="#br0">15557 18159 0,'0'-9'297,"0"-26"-265,0 17-1,0 10 0,0-10-15,0-8-1,0 8 17,0 9-17</inkml:trace>
  <inkml:trace contextRef="#ctx0" brushRef="#br0" timeOffset="1713.13">15566 17815 0,'0'-9'93,"0"1"-61,-9-45-1,9 26-15,-8-8-1,8-9 1,-18-9-1,18 27 17,-18-10-17,10 27 1</inkml:trace>
  <inkml:trace contextRef="#ctx0" brushRef="#br0" timeOffset="2606.56">15557 17127 0,'0'-8'31,"9"-1"0,-9 0-15,0 0 15,0-61-15,-9 25-1,-8-34 1,-1 35 0,1 9-1,17-9 1,0 17 0,0 18-1,0 0 16</inkml:trace>
  <inkml:trace contextRef="#ctx0" brushRef="#br0" timeOffset="3405.86">15513 16475 0,'0'-9'46,"0"0"-30,9-17 15,-9-18-15,0-1 0,0-16-1,0 52 1,0-26-16,0 17 15,0 9 1,0-17 0,0-10-1,0 10 1,0 17 0,0 0-1</inkml:trace>
  <inkml:trace contextRef="#ctx0" brushRef="#br0" timeOffset="4142.85">15496 15840 0,'0'-44'63,"0"-36"-16,9 36-32,-9 0 1,8-18 15,-8 18-15,0 35-1</inkml:trace>
  <inkml:trace contextRef="#ctx0" brushRef="#br0" timeOffset="8305.27">15540 9181 0,'0'9'47,"0"35"-15,0-26-1,0-10 0,-18 54-31</inkml:trace>
  <inkml:trace contextRef="#ctx0" brushRef="#br0" timeOffset="8692.17">15593 10089 0,'0'0'15,"9"0"1,-9 9 0,8 18-1,-8-18-15,0-1 16,0 28-1,0 8 1,0 0 0</inkml:trace>
  <inkml:trace contextRef="#ctx0" brushRef="#br0" timeOffset="9088.03">15628 11104 0,'0'0'15,"0"61"1,0-16-1,0-19 17,0 18-17,-9-17-15</inkml:trace>
  <inkml:trace contextRef="#ctx0" brushRef="#br0" timeOffset="9488.1">15505 12144 0,'0'0'16,"0"18"-1,0-9-15,0 8 16,0 1 0,0 0-1,0-1 1,0 54 0</inkml:trace>
  <inkml:trace contextRef="#ctx0" brushRef="#br0" timeOffset="9855.23">15566 12920 0,'0'0'0,"0"36"15,9-19 17,-9 1-17,0 17 1,0 27 0</inkml:trace>
  <inkml:trace contextRef="#ctx0" brushRef="#br0" timeOffset="10239.17">15540 13891 0,'0'0'0,"0"17"15,0 27 1,0-26 0,0 0-1,0-1 1,0-8-16</inkml:trace>
  <inkml:trace contextRef="#ctx0" brushRef="#br0" timeOffset="10721.89">15496 14579 0,'0'26'31,"0"-52"-31,0 61 15,0-18-15,0-8 16,0 18 0,0-18-16,0 8 15,0 1 1</inkml:trace>
  <inkml:trace contextRef="#ctx0" brushRef="#br0" timeOffset="11172.06">15540 15072 0,'0'27'32,"0"-18"-17,9 17 1,-9 9 46</inkml:trace>
  <inkml:trace contextRef="#ctx0" brushRef="#br0" timeOffset="18539.32">17683 9155 0,'0'8'110,"0"10"-95</inkml:trace>
  <inkml:trace contextRef="#ctx0" brushRef="#br0" timeOffset="18922.25">17868 10222 0,'0'0'0,"0"35"32,0-17-32,0 17 15,-9 35 1,-8 1 0,8 26-1,9-9 1,0-8-1,0-27-15</inkml:trace>
  <inkml:trace contextRef="#ctx0" brushRef="#br0" timeOffset="19238.68">17824 11553 0,'0'71'15,"0"-142"-15,0 221 16,0-114-16,0 34 15,0 27 1,9-26 0,0-9-1,-9 17 1,0-9 0</inkml:trace>
  <inkml:trace contextRef="#ctx0" brushRef="#br0" timeOffset="19505.64">17948 13212 0,'0'26'16,"0"-52"-16,0 61 16,0 0-1,0 0 1,-18 1 0,-17 114-1</inkml:trace>
  <inkml:trace contextRef="#ctx0" brushRef="#br0" timeOffset="19704.86">17842 14049 0,'0'27'15,"0"-54"-15,-9 89 16,-9-9 0,9-9-1</inkml:trace>
  <inkml:trace contextRef="#ctx0" brushRef="#br0" timeOffset="20005.68">17921 14878 0,'0'44'15,"0"-8"1,18 34 0,-9 63-1,-1-72 1,-8 1 0,0-44-1</inkml:trace>
  <inkml:trace contextRef="#ctx0" brushRef="#br0" timeOffset="20259.25">17895 15681 0,'0'0'0,"0"79"15,0 1 1,0-1 0,0-8-1,0-10 1,0 19 0,0-19-1,0-34 1</inkml:trace>
  <inkml:trace contextRef="#ctx0" brushRef="#br0" timeOffset="20521.77">17921 16625 0,'0'0'0,"0"79"16,0-35-16,0-17 16,18 70-1,-1-53-15,1 53 16,17 17 0,-26-61-1,-9-17 1</inkml:trace>
  <inkml:trace contextRef="#ctx0" brushRef="#br0" timeOffset="20739.27">18053 17410 0,'0'0'0,"0"52"15,0-16 1,0-10 0</inkml:trace>
  <inkml:trace contextRef="#ctx0" brushRef="#br0" timeOffset="20875.62">18062 17604 0,'0'0'0,"0"8"16,0 1-1,0 9 1,0 0-16,-9-10 16,1 10-1</inkml:trace>
  <inkml:trace contextRef="#ctx0" brushRef="#br0" timeOffset="21075.04">18027 17833 0,'0'62'32,"0"-124"-32,0 177 15,0-98 1</inkml:trace>
  <inkml:trace contextRef="#ctx0" brushRef="#br0" timeOffset="21272.48">18027 17974 0,'9'0'47,"-9"35"-31</inkml:trace>
  <inkml:trace contextRef="#ctx0" brushRef="#br0" timeOffset="21604.32">18053 18053 0</inkml:trace>
  <inkml:trace contextRef="#ctx0" brushRef="#br0" timeOffset="23639.17">16016 17445 0,'0'17'16,"-9"28"-1,-17-1 1,17 9 0,-9-18-1,-8 9 1,8-18-16,9-17 15,-17 62 1,8-27 0,18-18-1,0 1 1,0-1 0,0 1-1,9-27 79,18-36-63</inkml:trace>
  <inkml:trace contextRef="#ctx0" brushRef="#br0" timeOffset="24405.12">16554 17154 0,'-35'62'16,"8"8"-1,-8 1 1,17-18 15,-8 8-15,-36 28-1,18 16 1,0-16 0,18-45-1,26-27 1,0-8-1,0 9 1,-9-9 0,0-1-1,0 19 1,-9-10 0,18-8-1,-8 9 1,8-9 46,17-53 1,27-9-48</inkml:trace>
  <inkml:trace contextRef="#ctx0" brushRef="#br0" timeOffset="25155.12">17057 17101 0,'0'0'0,"0"35"32,-18 36-17,-44 35 1,1 17 0,-19 1-1,45-63-15,0-17 16,-9 62-1,-18 0 1,44-62 0,18-26-1,-9-1 1,9 1 62,0-9-62,0 0-16,0-1 15,0 1 1,9-9 15,0-9-15</inkml:trace>
  <inkml:trace contextRef="#ctx0" brushRef="#br0" timeOffset="26072.83">17374 17127 0,'0'27'16,"0"35"-1,-9 8 1,-8 9 0,-18 10-1,-1-10 1,-34 45 15,8-19-15,44-43-16,-35 26 15,27-26 1,17-44 0,0 17-1,9-17 1,0 8-1,-8-26 1,8 9 0,44-44 93,-27 17-93,10-17-16</inkml:trace>
  <inkml:trace contextRef="#ctx0" brushRef="#br0" timeOffset="27261.99">17754 17136 0,'0'35'15,"-9"-8"17,9 43-17,0-25 1,-9 7 0,-9 1-1,9-26-15,1-10 16,-10 54-1,-17 8 1,26-52-16,0-1 16,-17 36-1,26-44-15,-18 17 16,-8 0 0,17-8-1,0 8 1,-9 9-1,9-9 17,1 1-17,-1-10 1,9-17-16,-9 0 16,9 8-1,0 1 1,0 0-1,0-10 1,0-16 78</inkml:trace>
  <inkml:trace contextRef="#ctx0" brushRef="#br0" timeOffset="41138.57">13017 18133 0,'0'-18'156,"0"9"-140,0 0-16,0 1 15,0-28 1,0 28-16,0-1 16,0-18-1,0 10-15,0 8 16,0-18 0,0 19-1,-8-10 1,8 0-1,-9 9 17,9 1-17,0-1 1</inkml:trace>
  <inkml:trace contextRef="#ctx0" brushRef="#br0" timeOffset="42921.88">13000 6412 0,'0'53'78,"17"-27"-62,-8 27 0,9 0-1,-9 17 1,-9-17-1,0-35-15</inkml:trace>
  <inkml:trace contextRef="#ctx0" brushRef="#br0" timeOffset="43325.78">13017 7311 0,'0'0'0,"0"36"16,0-1-1,9 9 1,18 9-1,-27 70 17,0-70-32,0 0 15,0 0-15</inkml:trace>
  <inkml:trace contextRef="#ctx0" brushRef="#br0" timeOffset="43892.21">13115 8678 0,'0'9'31,"0"18"-15,0 8 0,8-17-1,-8-10-15,0 1 16,9 0-16</inkml:trace>
  <inkml:trace contextRef="#ctx0" brushRef="#br0" timeOffset="44372.04">13167 9472 0,'0'0'0,"0"9"47,0 0-31,9 44 0,-9-45-16</inkml:trace>
  <inkml:trace contextRef="#ctx0" brushRef="#br0" timeOffset="44804.86">13176 10566 0,'0'0'0,"0"35"16,0-17 0,0 17-1,0-26 32,0 8-47</inkml:trace>
  <inkml:trace contextRef="#ctx0" brushRef="#br0" timeOffset="45238.18">13115 11456 0,'0'0'0,"0"9"16,0 18-1,0-10 1,0 1-16,0 0 31,0 8-15,0-8 0</inkml:trace>
  <inkml:trace contextRef="#ctx0" brushRef="#br0" timeOffset="45589.14">13212 12391 0,'0'0'0,"0"53"15,-9-17 1,0 16 15,9-34-31,0 17 16,0-26-16,-9 35 15,9-26-15,-9 26 0</inkml:trace>
  <inkml:trace contextRef="#ctx0" brushRef="#br0" timeOffset="47121.86">13220 13097 0,'0'44'15,"0"9"16,0-9-31,0 9 16,0 141 0,18-79-1,-9-18 1,-9-53 0,0-27-16</inkml:trace>
  <inkml:trace contextRef="#ctx0" brushRef="#br0" timeOffset="47438.31">13282 14323 0,'0'0'0,"0"70"15,0-34 1,0-10 0,0 18-1,0-26 1,0 17-1,0-26-15,0 17 16,0-8-16</inkml:trace>
  <inkml:trace contextRef="#ctx0" brushRef="#br0" timeOffset="47739.12">13194 15363 0,'-9'45'31,"18"-90"-31,-27 169 16,18-62 0,0 17-1,0-17 1,0-18-16</inkml:trace>
  <inkml:trace contextRef="#ctx0" brushRef="#br0" timeOffset="47972">13176 16131 0,'0'26'31,"0"-17"-31,0-44 0,0 123 16,0-79-16,0 26 15,0 18 1</inkml:trace>
  <inkml:trace contextRef="#ctx0" brushRef="#br0" timeOffset="48254.85">13176 16722 0,'0'0'0,"0"17"16,0 10-1,0-10 1,0 19 0,0-19-1</inkml:trace>
  <inkml:trace contextRef="#ctx0" brushRef="#br0" timeOffset="48672.04">13115 17286 0,'0'0'0,"-18"44"32,18-35-32,0 17 15,0-17 1,0 27 0,-9-1-1,0 0 1,0 18-1,9-18-15</inkml:trace>
  <inkml:trace contextRef="#ctx0" brushRef="#br0" timeOffset="49038.63">13079 17727 0,'0'0'0,"9"18"31,-9 8-15,0-8 0,9-18 30</inkml:trace>
  <inkml:trace contextRef="#ctx0" brushRef="#br0" timeOffset="51155.7">13511 12991 0,'0'26'16,"-8"10"-1,8-1 1,-18 89 15,-17-27-15,17 17-1,18-43 1,0 26 0,0-80-1,0-8 1,0 0-1</inkml:trace>
  <inkml:trace contextRef="#ctx0" brushRef="#br0" timeOffset="51756.07">13767 13697 0,'-17'114'32,"-1"-70"-17,-44 62 1,0 0 0,-79 106-1,71-106 1,52-18-1,18-44 1,0-27-16,0 1 16,0 17-1,-9 1 1,9-10 0,0-8-1</inkml:trace>
  <inkml:trace contextRef="#ctx0" brushRef="#br0" timeOffset="52355.5">14005 14534 0,'0'0'0,"-97"89"16,-9 52 0,62-53-1,27-44-15,-1-26 16,-70 123 0,35-79-1,-26 35-15,-142 132 16,177-123-1,35-62 17,18-27-17,9-17 1,-10 0-16</inkml:trace>
  <inkml:trace contextRef="#ctx0" brushRef="#br0" timeOffset="52988.85">14499 15222 0,'-26'18'31,"-45"26"-15,-202 150-1,26 0 1,-18 9 0,89-71-1,-45 71 1,89-9-1,132-150 1,0-35-16,0 0 16,53-9-1,-27 0-15,19-27 16,-10 1 0</inkml:trace>
  <inkml:trace contextRef="#ctx0" brushRef="#br0" timeOffset="53639">14896 15919 0,'-9'9'16,"-8"26"-1,-89 36 1,-124 87 0,-131 45-1,43-17 1,124-10 0,106-44-1,53 27 1,35-133 15,0-17-15,0 0 15,0 9-15,0-9-1,0-1-15</inkml:trace>
  <inkml:trace contextRef="#ctx0" brushRef="#br0" timeOffset="54239.59">15125 16651 0,'-423'194'31,"846"-388"-31,-978 441 16,431-185-16,-8-9 15,-80 88 1,133-88-16,-36 53 16,9 17-1,36-52 1,43-18-1,10-45 1,17 1 0,0 0 15</inkml:trace>
  <inkml:trace contextRef="#ctx0" brushRef="#br0" timeOffset="55155.4">15275 17066 0,'0'0'0,"-106"88"16,-17-9-1,-62 18 1,26-35 0,-114 35-1,17 9 1,62-27-1,97-44 1,53-8 0,17-9-1,18-1 1,9 10 15,-35 26 0,9-18-31,-1-18 47,18-17-31,-8 9 0,-1 0-1</inkml:trace>
  <inkml:trace contextRef="#ctx0" brushRef="#br0" timeOffset="56571.78">13264 16995 0,'0'0'0,"80"88"16,-27-26-1,-44-18 1,43 88 0,-43-88-16,18 89 15,17-10 1,0-43 0,-9-19-1,-17 10 1,-1-1-1,19 1 1,8 8 0,-9-43-1,36 17 1,-45-36-16,1 1 16,-27 8-1,0-17-15,0 9 16,0-27 31,8-44-47</inkml:trace>
  <inkml:trace contextRef="#ctx0" brushRef="#br0" timeOffset="57338.78">13397 16298 0,'106'159'32,"-212"-318"-32,291 459 15,-106-132 1,1 35 0,17 8-1,44 1 1,0-53-1,-53-36 1,-79-88-16,26 18 16,-17 36-1,8-28 1,-8 1 0,26 0-1,-26-36 16,-9-8-15</inkml:trace>
  <inkml:trace contextRef="#ctx0" brushRef="#br0" timeOffset="58289.28">13423 15196 0,'0'0'0,"62"141"16,-27-70-16,-8 8 16,220 318-1,-36-133 1,-17-52 0,-44-53-1,-62-27 1,-61-79 15,-18 62-15,-9-9-1,44 26 1,18 9 0,-27-71-1,0-8-15,-35-9 16,9 35-1,-9-52-15,9 43 16,35-8 0,9-27-1,-44-36 1,-1 1 0</inkml:trace>
  <inkml:trace contextRef="#ctx0" brushRef="#br0" timeOffset="60471.94">13529 13882 0,'9'17'63,"194"266"-48,-80-125 17,-35-16-17,-26-19 1,-27-26 0,9 9-1,-8-18 1,17 0-1,-9-17 1,-35-1-16,-1-26 16,19 36-1,-10-45-15,10 18 16,8 18 0,-17-19-1,0 10 1,8 26 15,0 9-15,-26-17-1,0-10 1,0-43-16,0 17 16,9 53-1,9-53 1,-9-18-1,8 19 1,-17-10 0,0 18-1,9 70 1,18-70 0,-10-9-1,-8-26 1,0 0-16,0-1 15,0 10-15,17-1 32,-17-8-32,8 8 15,10 1 1,8 26 0,0-1-1,-8-7 1,-1 7-1,-8-7 1,-9-10 0,0 0-1,-9 9 1,8-26-16,10 8 16,9 36-1,-19-44-15,28 43 16,-28-43-1,10 44 17,0-27-17,-1-8 1,1 17 0,26 9-1,-35-36 1,9 1-16,-18-9 15,8 35 1,1-18 0,0 10-1,9-28 1,8 19 0,-17-10-1,9 1 1,-1 9-1,-8-19 17,18 10-17,-10-9 1,-8 0 0,-9 17-1,0-8 1,9 8-1,-9-17 1,0 0 0,0 0 15</inkml:trace>
  <inkml:trace contextRef="#ctx0" brushRef="#br0" timeOffset="64289.08">13353 10204 0,'8'-9'31,"1"-17"0,0 26-15,-9-18-1,9 9 1,0 9-16,-9-8 31,26-19-15,-17 9-1,17 10 17,-17 8-17,9 0 17,-9 8-17,17 19 1,-17-9-1,-9-10-15,0 1 32,0 18-17,0-19-15,-9 10 16,0 9 0,1-10-1,8 1 1,-18-9 15,0-1-15,9 1-1,1 0 1,-1-9 0,-18 18-1,19-9 1,-1-9-1,0 0 17,9-18 30,44 18-46,-26 0-1,-1 18-15,27-10 32,-26 1-32,0 0 15,8-9 32,1-9-16,-10 9-15,-17-9 0,9 1-1,0 8 17</inkml:trace>
  <inkml:trace contextRef="#ctx0" brushRef="#br0" timeOffset="65022.89">13732 10089 0,'9'27'62,"8"-9"-46,-17-10-16,9 28 15,-9 8 1,0 0 0,0 9-1,0 0 1,0-36-1,0 10 1,0-18 0,0-1 15,9-8 16</inkml:trace>
  <inkml:trace contextRef="#ctx0" brushRef="#br0" timeOffset="65489.28">13917 10398 0,'9'0'31,"0"0"32</inkml:trace>
  <inkml:trace contextRef="#ctx0" brushRef="#br0" timeOffset="66905.28">14358 10107 0,'0'0'0,"-9"-9"47,0 9-31,9-9-16,-8 9 15,-1 0 1,0 0 0,-9 9 30,1 18-30,8-18 0,-9 26-1,9-18 1,1 19 0,8-10-1,0 9 1,0 10-1,0-10 1,0-18-16,0 1 16,0 0-1,0-9-15,8 17 16,10-17 0,-9 0-1,17-1 1,-17-8-1,18 0 17,-10 0-17,-8-8 17,-9-1-17,0 0 16,0-17-15,0-10 0,-26 19 15,8 17-15,0 0-1,9-9 1,1 9 15,-1 0-15,0 0-1,0 0 1,9 9 0,0-1 15,0 1-31</inkml:trace>
  <inkml:trace contextRef="#ctx0" brushRef="#br0" timeOffset="68421.73">14482 10178 0,'0'-9'32,"0"0"-17,0 0 16,8-8 1,54-1-1,-53 18-15,0 0-16,0 0 15,8 9 1,-8 0-1,9 17 17,-18-8-17,0 17 1,0-9 0,0-17-1,0 0 16,-27 0-15,10-9-16,17 9 16,-9-9-1,26 0 48,-8 0-32,18 0-15,-27 17-1,17 1-15,-8-9 16,9 8 0,-9-8-1,-1 18 1,-8-10-1,-17 1 17,8-9-17,0 8 1,0 10 0,0-18-1,1 8 1,-1-17-1,-9 9 1,1 0 0,8-9-16,-9-18 31,0 9-15,10 9-1,34-8 16,-8-1-31</inkml:trace>
  <inkml:trace contextRef="#ctx0" brushRef="#br0" timeOffset="69139.17">14975 10178 0,'0'0'0,"0"35"46,0 0-30,-35 36 0,0-10-1,26-25 1,-9-1 0,10-26-1,8 0 1,-9-9 93</inkml:trace>
  <inkml:trace contextRef="#ctx0" brushRef="#br0" timeOffset="69927.7">14825 10063 0,'-17'0'31,"-1"9"-16,9 8 17,9-8-32,0 9 31,0 0-15,0-10-16,18 19 15,-18-1 1,9-17-1,17 0 1,-17-9 0,0 0-1,0-27 48,-9-25-32,0 16-15,-9 10-1,0 17 1,0 9 0,-17-18-1,-1 107 32</inkml:trace>
  <inkml:trace contextRef="#ctx0" brushRef="#br0" timeOffset="71038.13">14940 10469 0,'0'0'0,"9"8"16,0 10 0,8 0-1,-17-9 32,9-9 31,-9 8 16,0 1-63,0 9 0,0 0 1,0-1-17,0-8 1,0 0 0,27-9 15,-27-9 47,0-26-47,0-1 0,0 28 1,0-1-17,0-9 1,-18 9 62,18 27 16,0-9-79</inkml:trace>
  <inkml:trace contextRef="#ctx0" brushRef="#br0" timeOffset="73672.88">16413 10257 0,'-9'0'47,"0"0"-16,1 0 1,-10 18-17,0-10-15,1 1 16,-19 9 0,19 0-16,8-10 15,0 1 1,-17 9-1,-1-9 1,9-1 0,1 1-1,-1-9 1,-17 27 0,17-18-1,9-1 1,18-8 78,53 0-79,-9-8 1,9-10-1,-53 18-15,-1-9 16,28 0 0,-19 9-16,1-9 15,8 9 17,18 0-17,27 0 1,-27 0 15,-35 0-15</inkml:trace>
  <inkml:trace contextRef="#ctx0" brushRef="#br0" timeOffset="74354.72">16695 10072 0,'0'0'0,"0"9"32,0 26-17,0 9 1,0 9-1,0 9 1,9-1 0,-9-43-16,0 0 15,0-1 1,0-8 0,0 0 15,0 0-16,-18 17 17,27-26-1,0-35-31</inkml:trace>
  <inkml:trace contextRef="#ctx0" brushRef="#br0" timeOffset="75406.03">16792 10107 0,'0'0'0,"0"44"16,0-17 15,0-19-15,0 1-1,18 9 32,17-9-16,-26-9 16,17 0-31,-17 0 0,0 0-1,0 0 1,-9 9 31,18-9-32,-1 8 1,-8 28 15,-9 8-15,0-27-16,0 1 15,0 17 1,0-26 0,-9 0-1,-8 17 1,8 1 0,-9-1-1,9-26 1,0 0-1,-8 0 32,8 0-31,0 0 0,0-9 15,9 1-31</inkml:trace>
  <inkml:trace contextRef="#ctx0" brushRef="#br0" timeOffset="76056.2">16792 10072 0,'0'-9'31,"0"0"-16,18 0 1,-1 9 0,-8 0-1,9 0 1,0 0-16,-10 0 16,1 0-1,0 0 16,0 0-31,0 0 0</inkml:trace>
  <inkml:trace contextRef="#ctx0" brushRef="#br0" timeOffset="76840.87">17233 10134 0,'0'8'15,"0"19"1,0-18 0,-17 35-1,8-9 1,-18 27 0,-8 8-1,9-8 1,-1 9-1,27-63 1,27-8 0,-19 0-1,1 0 1</inkml:trace>
  <inkml:trace contextRef="#ctx0" brushRef="#br0" timeOffset="77856.2">17057 10019 0,'0'9'94,"0"26"-47,9-26-31,-1 0-1,10-1 1,-9-25 62,0 17-62,-9-9 62,0-9-63,0 10-15,0-19 32,-9 27-17,0 0-15,0-9 16,-8-17 0,8 26 15,-9 0 16,-8 26-32,26-17 1</inkml:trace>
  <inkml:trace contextRef="#ctx0" brushRef="#br0" timeOffset="79055.45">17224 10548 0,'9'0'31,"-9"-9"0,0 27 63,0 0-63,0-10-15,0 1-1,0 0 1,9 0 0,0-9 15,0 0 0,-1 0-15,1 0-1,0 0 1,-9-9 15,0 0-15,0 0 15,9 1-15,-9-1-1,0 0 17,0 0-17,0 0 1,-18 9 93,9 0-78,9 27-31</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BFBF26-4BA9-426D-93F1-68D1BEA91C48}" type="datetimeFigureOut">
              <a:rPr lang="en-GB" smtClean="0"/>
              <a:t>25/02/2024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D96DE2-6F6B-40D1-AB91-483BF9BC1A53}" type="slidenum">
              <a:rPr lang="en-GB" smtClean="0"/>
              <a:t>‹#›</a:t>
            </a:fld>
            <a:endParaRPr lang="en-GB"/>
          </a:p>
        </p:txBody>
      </p:sp>
    </p:spTree>
    <p:extLst>
      <p:ext uri="{BB962C8B-B14F-4D97-AF65-F5344CB8AC3E}">
        <p14:creationId xmlns:p14="http://schemas.microsoft.com/office/powerpoint/2010/main" val="2427827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9D96DE2-6F6B-40D1-AB91-483BF9BC1A53}" type="slidenum">
              <a:rPr lang="en-GB" smtClean="0"/>
              <a:t>5</a:t>
            </a:fld>
            <a:endParaRPr lang="en-GB"/>
          </a:p>
        </p:txBody>
      </p:sp>
    </p:spTree>
    <p:extLst>
      <p:ext uri="{BB962C8B-B14F-4D97-AF65-F5344CB8AC3E}">
        <p14:creationId xmlns:p14="http://schemas.microsoft.com/office/powerpoint/2010/main" val="12976859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9D96DE2-6F6B-40D1-AB91-483BF9BC1A53}" type="slidenum">
              <a:rPr lang="en-GB" smtClean="0"/>
              <a:t>7</a:t>
            </a:fld>
            <a:endParaRPr lang="en-GB"/>
          </a:p>
        </p:txBody>
      </p:sp>
    </p:spTree>
    <p:extLst>
      <p:ext uri="{BB962C8B-B14F-4D97-AF65-F5344CB8AC3E}">
        <p14:creationId xmlns:p14="http://schemas.microsoft.com/office/powerpoint/2010/main" val="11820599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9D96DE2-6F6B-40D1-AB91-483BF9BC1A53}" type="slidenum">
              <a:rPr lang="en-GB" smtClean="0"/>
              <a:t>8</a:t>
            </a:fld>
            <a:endParaRPr lang="en-GB"/>
          </a:p>
        </p:txBody>
      </p:sp>
    </p:spTree>
    <p:extLst>
      <p:ext uri="{BB962C8B-B14F-4D97-AF65-F5344CB8AC3E}">
        <p14:creationId xmlns:p14="http://schemas.microsoft.com/office/powerpoint/2010/main" val="18606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715BA-19EB-0E0A-87A5-FB52214EEE4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0B388083-ADF1-8F28-4E9B-13B296E000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8BCEC7A7-5432-92C9-03A6-B7B5679E0BA0}"/>
              </a:ext>
            </a:extLst>
          </p:cNvPr>
          <p:cNvSpPr>
            <a:spLocks noGrp="1"/>
          </p:cNvSpPr>
          <p:nvPr>
            <p:ph type="dt" sz="half" idx="10"/>
          </p:nvPr>
        </p:nvSpPr>
        <p:spPr/>
        <p:txBody>
          <a:bodyPr/>
          <a:lstStyle/>
          <a:p>
            <a:fld id="{489E85FB-1685-4DEB-80DB-1CF6E486439B}" type="datetimeFigureOut">
              <a:rPr lang="en-GB" smtClean="0"/>
              <a:t>25/02/2024</a:t>
            </a:fld>
            <a:endParaRPr lang="en-GB"/>
          </a:p>
        </p:txBody>
      </p:sp>
      <p:sp>
        <p:nvSpPr>
          <p:cNvPr id="5" name="Footer Placeholder 4">
            <a:extLst>
              <a:ext uri="{FF2B5EF4-FFF2-40B4-BE49-F238E27FC236}">
                <a16:creationId xmlns:a16="http://schemas.microsoft.com/office/drawing/2014/main" id="{3B540151-7FB4-3C37-5E35-4F3A66183B5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BA3E005-49B0-9B64-909B-68E7EB64CE69}"/>
              </a:ext>
            </a:extLst>
          </p:cNvPr>
          <p:cNvSpPr>
            <a:spLocks noGrp="1"/>
          </p:cNvSpPr>
          <p:nvPr>
            <p:ph type="sldNum" sz="quarter" idx="12"/>
          </p:nvPr>
        </p:nvSpPr>
        <p:spPr/>
        <p:txBody>
          <a:bodyPr/>
          <a:lstStyle/>
          <a:p>
            <a:fld id="{0F5FEADB-17F9-4093-8D8F-A3FE545C352C}" type="slidenum">
              <a:rPr lang="en-GB" smtClean="0"/>
              <a:t>‹#›</a:t>
            </a:fld>
            <a:endParaRPr lang="en-GB"/>
          </a:p>
        </p:txBody>
      </p:sp>
    </p:spTree>
    <p:extLst>
      <p:ext uri="{BB962C8B-B14F-4D97-AF65-F5344CB8AC3E}">
        <p14:creationId xmlns:p14="http://schemas.microsoft.com/office/powerpoint/2010/main" val="8433051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E6E04-5B44-8706-DA9F-43057DB2E93A}"/>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14134C91-D427-A5BF-127E-8C3DD7A7D0E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A714131E-6A29-0B40-73C4-B8C6C11D6C28}"/>
              </a:ext>
            </a:extLst>
          </p:cNvPr>
          <p:cNvSpPr>
            <a:spLocks noGrp="1"/>
          </p:cNvSpPr>
          <p:nvPr>
            <p:ph type="dt" sz="half" idx="10"/>
          </p:nvPr>
        </p:nvSpPr>
        <p:spPr/>
        <p:txBody>
          <a:bodyPr/>
          <a:lstStyle/>
          <a:p>
            <a:fld id="{489E85FB-1685-4DEB-80DB-1CF6E486439B}" type="datetimeFigureOut">
              <a:rPr lang="en-GB" smtClean="0"/>
              <a:t>25/02/2024</a:t>
            </a:fld>
            <a:endParaRPr lang="en-GB"/>
          </a:p>
        </p:txBody>
      </p:sp>
      <p:sp>
        <p:nvSpPr>
          <p:cNvPr id="5" name="Footer Placeholder 4">
            <a:extLst>
              <a:ext uri="{FF2B5EF4-FFF2-40B4-BE49-F238E27FC236}">
                <a16:creationId xmlns:a16="http://schemas.microsoft.com/office/drawing/2014/main" id="{1882D29F-12E7-0585-C9D1-F8308A0C68D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3D007C6-4CFD-2A0B-B5DF-D9E7F4C3868C}"/>
              </a:ext>
            </a:extLst>
          </p:cNvPr>
          <p:cNvSpPr>
            <a:spLocks noGrp="1"/>
          </p:cNvSpPr>
          <p:nvPr>
            <p:ph type="sldNum" sz="quarter" idx="12"/>
          </p:nvPr>
        </p:nvSpPr>
        <p:spPr/>
        <p:txBody>
          <a:bodyPr/>
          <a:lstStyle/>
          <a:p>
            <a:fld id="{0F5FEADB-17F9-4093-8D8F-A3FE545C352C}" type="slidenum">
              <a:rPr lang="en-GB" smtClean="0"/>
              <a:t>‹#›</a:t>
            </a:fld>
            <a:endParaRPr lang="en-GB"/>
          </a:p>
        </p:txBody>
      </p:sp>
    </p:spTree>
    <p:extLst>
      <p:ext uri="{BB962C8B-B14F-4D97-AF65-F5344CB8AC3E}">
        <p14:creationId xmlns:p14="http://schemas.microsoft.com/office/powerpoint/2010/main" val="1359931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C3778D-6E91-C361-773D-7AEED1DA4CD7}"/>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16E9C5D2-EA34-2F29-BF15-C6717D0E6D2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D05DE67D-DF40-BD8F-AEE2-C3DC47AF8248}"/>
              </a:ext>
            </a:extLst>
          </p:cNvPr>
          <p:cNvSpPr>
            <a:spLocks noGrp="1"/>
          </p:cNvSpPr>
          <p:nvPr>
            <p:ph type="dt" sz="half" idx="10"/>
          </p:nvPr>
        </p:nvSpPr>
        <p:spPr/>
        <p:txBody>
          <a:bodyPr/>
          <a:lstStyle/>
          <a:p>
            <a:fld id="{489E85FB-1685-4DEB-80DB-1CF6E486439B}" type="datetimeFigureOut">
              <a:rPr lang="en-GB" smtClean="0"/>
              <a:t>25/02/2024</a:t>
            </a:fld>
            <a:endParaRPr lang="en-GB"/>
          </a:p>
        </p:txBody>
      </p:sp>
      <p:sp>
        <p:nvSpPr>
          <p:cNvPr id="5" name="Footer Placeholder 4">
            <a:extLst>
              <a:ext uri="{FF2B5EF4-FFF2-40B4-BE49-F238E27FC236}">
                <a16:creationId xmlns:a16="http://schemas.microsoft.com/office/drawing/2014/main" id="{9162F027-5A29-C232-1AFA-43C2FF722E9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F3A4BC-D288-30A6-EDFE-086C0078D444}"/>
              </a:ext>
            </a:extLst>
          </p:cNvPr>
          <p:cNvSpPr>
            <a:spLocks noGrp="1"/>
          </p:cNvSpPr>
          <p:nvPr>
            <p:ph type="sldNum" sz="quarter" idx="12"/>
          </p:nvPr>
        </p:nvSpPr>
        <p:spPr/>
        <p:txBody>
          <a:bodyPr/>
          <a:lstStyle/>
          <a:p>
            <a:fld id="{0F5FEADB-17F9-4093-8D8F-A3FE545C352C}" type="slidenum">
              <a:rPr lang="en-GB" smtClean="0"/>
              <a:t>‹#›</a:t>
            </a:fld>
            <a:endParaRPr lang="en-GB"/>
          </a:p>
        </p:txBody>
      </p:sp>
    </p:spTree>
    <p:extLst>
      <p:ext uri="{BB962C8B-B14F-4D97-AF65-F5344CB8AC3E}">
        <p14:creationId xmlns:p14="http://schemas.microsoft.com/office/powerpoint/2010/main" val="3427727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FEC67-28D8-8DA4-9A00-D1072D3070E6}"/>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FD305BD0-8202-FBB8-82DF-87DE1B0D64C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A38B06FF-8ECF-47CA-6C80-463ACA7BFEB6}"/>
              </a:ext>
            </a:extLst>
          </p:cNvPr>
          <p:cNvSpPr>
            <a:spLocks noGrp="1"/>
          </p:cNvSpPr>
          <p:nvPr>
            <p:ph type="dt" sz="half" idx="10"/>
          </p:nvPr>
        </p:nvSpPr>
        <p:spPr/>
        <p:txBody>
          <a:bodyPr/>
          <a:lstStyle/>
          <a:p>
            <a:fld id="{489E85FB-1685-4DEB-80DB-1CF6E486439B}" type="datetimeFigureOut">
              <a:rPr lang="en-GB" smtClean="0"/>
              <a:t>25/02/2024</a:t>
            </a:fld>
            <a:endParaRPr lang="en-GB"/>
          </a:p>
        </p:txBody>
      </p:sp>
      <p:sp>
        <p:nvSpPr>
          <p:cNvPr id="5" name="Footer Placeholder 4">
            <a:extLst>
              <a:ext uri="{FF2B5EF4-FFF2-40B4-BE49-F238E27FC236}">
                <a16:creationId xmlns:a16="http://schemas.microsoft.com/office/drawing/2014/main" id="{1F1B40C7-D5E0-FAFE-FD2E-0F7DEB4C6CE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C46D0B-E358-5257-83EE-A3FB2CF172C2}"/>
              </a:ext>
            </a:extLst>
          </p:cNvPr>
          <p:cNvSpPr>
            <a:spLocks noGrp="1"/>
          </p:cNvSpPr>
          <p:nvPr>
            <p:ph type="sldNum" sz="quarter" idx="12"/>
          </p:nvPr>
        </p:nvSpPr>
        <p:spPr/>
        <p:txBody>
          <a:bodyPr/>
          <a:lstStyle/>
          <a:p>
            <a:fld id="{0F5FEADB-17F9-4093-8D8F-A3FE545C352C}" type="slidenum">
              <a:rPr lang="en-GB" smtClean="0"/>
              <a:t>‹#›</a:t>
            </a:fld>
            <a:endParaRPr lang="en-GB"/>
          </a:p>
        </p:txBody>
      </p:sp>
    </p:spTree>
    <p:extLst>
      <p:ext uri="{BB962C8B-B14F-4D97-AF65-F5344CB8AC3E}">
        <p14:creationId xmlns:p14="http://schemas.microsoft.com/office/powerpoint/2010/main" val="4132396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80944-1E6A-7DCF-CB52-D115B32A19F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B018958F-53DE-2EB0-BAFD-53ED6EF644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7300199-07B7-0CAF-0271-8ABB5B9331FE}"/>
              </a:ext>
            </a:extLst>
          </p:cNvPr>
          <p:cNvSpPr>
            <a:spLocks noGrp="1"/>
          </p:cNvSpPr>
          <p:nvPr>
            <p:ph type="dt" sz="half" idx="10"/>
          </p:nvPr>
        </p:nvSpPr>
        <p:spPr/>
        <p:txBody>
          <a:bodyPr/>
          <a:lstStyle/>
          <a:p>
            <a:fld id="{489E85FB-1685-4DEB-80DB-1CF6E486439B}" type="datetimeFigureOut">
              <a:rPr lang="en-GB" smtClean="0"/>
              <a:t>25/02/2024</a:t>
            </a:fld>
            <a:endParaRPr lang="en-GB"/>
          </a:p>
        </p:txBody>
      </p:sp>
      <p:sp>
        <p:nvSpPr>
          <p:cNvPr id="5" name="Footer Placeholder 4">
            <a:extLst>
              <a:ext uri="{FF2B5EF4-FFF2-40B4-BE49-F238E27FC236}">
                <a16:creationId xmlns:a16="http://schemas.microsoft.com/office/drawing/2014/main" id="{C4D9EB96-B41F-161B-9F28-A8727F2BDD5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41EE8A7-2E0B-079B-BABE-7328D4DC7380}"/>
              </a:ext>
            </a:extLst>
          </p:cNvPr>
          <p:cNvSpPr>
            <a:spLocks noGrp="1"/>
          </p:cNvSpPr>
          <p:nvPr>
            <p:ph type="sldNum" sz="quarter" idx="12"/>
          </p:nvPr>
        </p:nvSpPr>
        <p:spPr/>
        <p:txBody>
          <a:bodyPr/>
          <a:lstStyle/>
          <a:p>
            <a:fld id="{0F5FEADB-17F9-4093-8D8F-A3FE545C352C}" type="slidenum">
              <a:rPr lang="en-GB" smtClean="0"/>
              <a:t>‹#›</a:t>
            </a:fld>
            <a:endParaRPr lang="en-GB"/>
          </a:p>
        </p:txBody>
      </p:sp>
    </p:spTree>
    <p:extLst>
      <p:ext uri="{BB962C8B-B14F-4D97-AF65-F5344CB8AC3E}">
        <p14:creationId xmlns:p14="http://schemas.microsoft.com/office/powerpoint/2010/main" val="2301028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5F205-79A7-B8D3-F6E0-E5955DE998F1}"/>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7C8E3105-F690-8C45-C46A-076202EF666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9C1F09B6-DDD1-FFBF-BCEE-EE009AEBA6C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3490B49A-55E9-BD57-57C5-81C028C28861}"/>
              </a:ext>
            </a:extLst>
          </p:cNvPr>
          <p:cNvSpPr>
            <a:spLocks noGrp="1"/>
          </p:cNvSpPr>
          <p:nvPr>
            <p:ph type="dt" sz="half" idx="10"/>
          </p:nvPr>
        </p:nvSpPr>
        <p:spPr/>
        <p:txBody>
          <a:bodyPr/>
          <a:lstStyle/>
          <a:p>
            <a:fld id="{489E85FB-1685-4DEB-80DB-1CF6E486439B}" type="datetimeFigureOut">
              <a:rPr lang="en-GB" smtClean="0"/>
              <a:t>25/02/2024</a:t>
            </a:fld>
            <a:endParaRPr lang="en-GB"/>
          </a:p>
        </p:txBody>
      </p:sp>
      <p:sp>
        <p:nvSpPr>
          <p:cNvPr id="6" name="Footer Placeholder 5">
            <a:extLst>
              <a:ext uri="{FF2B5EF4-FFF2-40B4-BE49-F238E27FC236}">
                <a16:creationId xmlns:a16="http://schemas.microsoft.com/office/drawing/2014/main" id="{95EF8B08-AFFE-1158-46D5-CC6492C5D8C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DD1000E-7F92-3466-3C32-DDF5B74B13F6}"/>
              </a:ext>
            </a:extLst>
          </p:cNvPr>
          <p:cNvSpPr>
            <a:spLocks noGrp="1"/>
          </p:cNvSpPr>
          <p:nvPr>
            <p:ph type="sldNum" sz="quarter" idx="12"/>
          </p:nvPr>
        </p:nvSpPr>
        <p:spPr/>
        <p:txBody>
          <a:bodyPr/>
          <a:lstStyle/>
          <a:p>
            <a:fld id="{0F5FEADB-17F9-4093-8D8F-A3FE545C352C}" type="slidenum">
              <a:rPr lang="en-GB" smtClean="0"/>
              <a:t>‹#›</a:t>
            </a:fld>
            <a:endParaRPr lang="en-GB"/>
          </a:p>
        </p:txBody>
      </p:sp>
    </p:spTree>
    <p:extLst>
      <p:ext uri="{BB962C8B-B14F-4D97-AF65-F5344CB8AC3E}">
        <p14:creationId xmlns:p14="http://schemas.microsoft.com/office/powerpoint/2010/main" val="1574007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ED5D4-81FD-5E0A-D44E-83CFE21911D6}"/>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61014BC6-71A2-1942-46A2-940B5112DE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F995F85-DA57-FEA9-F1A7-2A7DC32F1F0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76F98FC4-4397-802D-52DD-FD48E30641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E35B6BB-EBEB-0F94-38BE-349E384C1EE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32798659-1CDD-6642-B83B-CA3732A5AC67}"/>
              </a:ext>
            </a:extLst>
          </p:cNvPr>
          <p:cNvSpPr>
            <a:spLocks noGrp="1"/>
          </p:cNvSpPr>
          <p:nvPr>
            <p:ph type="dt" sz="half" idx="10"/>
          </p:nvPr>
        </p:nvSpPr>
        <p:spPr/>
        <p:txBody>
          <a:bodyPr/>
          <a:lstStyle/>
          <a:p>
            <a:fld id="{489E85FB-1685-4DEB-80DB-1CF6E486439B}" type="datetimeFigureOut">
              <a:rPr lang="en-GB" smtClean="0"/>
              <a:t>25/02/2024</a:t>
            </a:fld>
            <a:endParaRPr lang="en-GB"/>
          </a:p>
        </p:txBody>
      </p:sp>
      <p:sp>
        <p:nvSpPr>
          <p:cNvPr id="8" name="Footer Placeholder 7">
            <a:extLst>
              <a:ext uri="{FF2B5EF4-FFF2-40B4-BE49-F238E27FC236}">
                <a16:creationId xmlns:a16="http://schemas.microsoft.com/office/drawing/2014/main" id="{2B125AEC-97E2-CD82-C1A4-92349D1D2A99}"/>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916CB73-E784-085E-719E-048D372C8DA8}"/>
              </a:ext>
            </a:extLst>
          </p:cNvPr>
          <p:cNvSpPr>
            <a:spLocks noGrp="1"/>
          </p:cNvSpPr>
          <p:nvPr>
            <p:ph type="sldNum" sz="quarter" idx="12"/>
          </p:nvPr>
        </p:nvSpPr>
        <p:spPr/>
        <p:txBody>
          <a:bodyPr/>
          <a:lstStyle/>
          <a:p>
            <a:fld id="{0F5FEADB-17F9-4093-8D8F-A3FE545C352C}" type="slidenum">
              <a:rPr lang="en-GB" smtClean="0"/>
              <a:t>‹#›</a:t>
            </a:fld>
            <a:endParaRPr lang="en-GB"/>
          </a:p>
        </p:txBody>
      </p:sp>
    </p:spTree>
    <p:extLst>
      <p:ext uri="{BB962C8B-B14F-4D97-AF65-F5344CB8AC3E}">
        <p14:creationId xmlns:p14="http://schemas.microsoft.com/office/powerpoint/2010/main" val="3969051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43C65-95C1-21AD-FD2E-210B2C55416A}"/>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0478B97D-3A65-61C3-4668-6E737F59D3F4}"/>
              </a:ext>
            </a:extLst>
          </p:cNvPr>
          <p:cNvSpPr>
            <a:spLocks noGrp="1"/>
          </p:cNvSpPr>
          <p:nvPr>
            <p:ph type="dt" sz="half" idx="10"/>
          </p:nvPr>
        </p:nvSpPr>
        <p:spPr/>
        <p:txBody>
          <a:bodyPr/>
          <a:lstStyle/>
          <a:p>
            <a:fld id="{489E85FB-1685-4DEB-80DB-1CF6E486439B}" type="datetimeFigureOut">
              <a:rPr lang="en-GB" smtClean="0"/>
              <a:t>25/02/2024</a:t>
            </a:fld>
            <a:endParaRPr lang="en-GB"/>
          </a:p>
        </p:txBody>
      </p:sp>
      <p:sp>
        <p:nvSpPr>
          <p:cNvPr id="4" name="Footer Placeholder 3">
            <a:extLst>
              <a:ext uri="{FF2B5EF4-FFF2-40B4-BE49-F238E27FC236}">
                <a16:creationId xmlns:a16="http://schemas.microsoft.com/office/drawing/2014/main" id="{0F3E4515-734D-DA7A-9757-CFD856D9854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FF4E093-667A-9655-5204-505BB08003F0}"/>
              </a:ext>
            </a:extLst>
          </p:cNvPr>
          <p:cNvSpPr>
            <a:spLocks noGrp="1"/>
          </p:cNvSpPr>
          <p:nvPr>
            <p:ph type="sldNum" sz="quarter" idx="12"/>
          </p:nvPr>
        </p:nvSpPr>
        <p:spPr/>
        <p:txBody>
          <a:bodyPr/>
          <a:lstStyle/>
          <a:p>
            <a:fld id="{0F5FEADB-17F9-4093-8D8F-A3FE545C352C}" type="slidenum">
              <a:rPr lang="en-GB" smtClean="0"/>
              <a:t>‹#›</a:t>
            </a:fld>
            <a:endParaRPr lang="en-GB"/>
          </a:p>
        </p:txBody>
      </p:sp>
    </p:spTree>
    <p:extLst>
      <p:ext uri="{BB962C8B-B14F-4D97-AF65-F5344CB8AC3E}">
        <p14:creationId xmlns:p14="http://schemas.microsoft.com/office/powerpoint/2010/main" val="3265176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BE0367-919F-4AD9-FAE5-34034F3C90BD}"/>
              </a:ext>
            </a:extLst>
          </p:cNvPr>
          <p:cNvSpPr>
            <a:spLocks noGrp="1"/>
          </p:cNvSpPr>
          <p:nvPr>
            <p:ph type="dt" sz="half" idx="10"/>
          </p:nvPr>
        </p:nvSpPr>
        <p:spPr/>
        <p:txBody>
          <a:bodyPr/>
          <a:lstStyle/>
          <a:p>
            <a:fld id="{489E85FB-1685-4DEB-80DB-1CF6E486439B}" type="datetimeFigureOut">
              <a:rPr lang="en-GB" smtClean="0"/>
              <a:t>25/02/2024</a:t>
            </a:fld>
            <a:endParaRPr lang="en-GB"/>
          </a:p>
        </p:txBody>
      </p:sp>
      <p:sp>
        <p:nvSpPr>
          <p:cNvPr id="3" name="Footer Placeholder 2">
            <a:extLst>
              <a:ext uri="{FF2B5EF4-FFF2-40B4-BE49-F238E27FC236}">
                <a16:creationId xmlns:a16="http://schemas.microsoft.com/office/drawing/2014/main" id="{FB223ABF-C1ED-927E-ADFA-22F699A49C26}"/>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EF6888A-09A9-41DC-3480-31FFE570529C}"/>
              </a:ext>
            </a:extLst>
          </p:cNvPr>
          <p:cNvSpPr>
            <a:spLocks noGrp="1"/>
          </p:cNvSpPr>
          <p:nvPr>
            <p:ph type="sldNum" sz="quarter" idx="12"/>
          </p:nvPr>
        </p:nvSpPr>
        <p:spPr/>
        <p:txBody>
          <a:bodyPr/>
          <a:lstStyle/>
          <a:p>
            <a:fld id="{0F5FEADB-17F9-4093-8D8F-A3FE545C352C}" type="slidenum">
              <a:rPr lang="en-GB" smtClean="0"/>
              <a:t>‹#›</a:t>
            </a:fld>
            <a:endParaRPr lang="en-GB"/>
          </a:p>
        </p:txBody>
      </p:sp>
    </p:spTree>
    <p:extLst>
      <p:ext uri="{BB962C8B-B14F-4D97-AF65-F5344CB8AC3E}">
        <p14:creationId xmlns:p14="http://schemas.microsoft.com/office/powerpoint/2010/main" val="731206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B1AF7-B079-3E86-467C-264AB55F9B0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E8A7FA4B-D175-52BC-EDA8-4CE195A969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70DB32A9-C43C-492A-F61F-B8AD315518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AB4C910-ADB5-BBD3-829A-38356EA3D55B}"/>
              </a:ext>
            </a:extLst>
          </p:cNvPr>
          <p:cNvSpPr>
            <a:spLocks noGrp="1"/>
          </p:cNvSpPr>
          <p:nvPr>
            <p:ph type="dt" sz="half" idx="10"/>
          </p:nvPr>
        </p:nvSpPr>
        <p:spPr/>
        <p:txBody>
          <a:bodyPr/>
          <a:lstStyle/>
          <a:p>
            <a:fld id="{489E85FB-1685-4DEB-80DB-1CF6E486439B}" type="datetimeFigureOut">
              <a:rPr lang="en-GB" smtClean="0"/>
              <a:t>25/02/2024</a:t>
            </a:fld>
            <a:endParaRPr lang="en-GB"/>
          </a:p>
        </p:txBody>
      </p:sp>
      <p:sp>
        <p:nvSpPr>
          <p:cNvPr id="6" name="Footer Placeholder 5">
            <a:extLst>
              <a:ext uri="{FF2B5EF4-FFF2-40B4-BE49-F238E27FC236}">
                <a16:creationId xmlns:a16="http://schemas.microsoft.com/office/drawing/2014/main" id="{049EFF55-6271-E7A3-6036-8CC7FF21EDF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818297E-1BBF-3D1B-269B-9E1BE45C915D}"/>
              </a:ext>
            </a:extLst>
          </p:cNvPr>
          <p:cNvSpPr>
            <a:spLocks noGrp="1"/>
          </p:cNvSpPr>
          <p:nvPr>
            <p:ph type="sldNum" sz="quarter" idx="12"/>
          </p:nvPr>
        </p:nvSpPr>
        <p:spPr/>
        <p:txBody>
          <a:bodyPr/>
          <a:lstStyle/>
          <a:p>
            <a:fld id="{0F5FEADB-17F9-4093-8D8F-A3FE545C352C}" type="slidenum">
              <a:rPr lang="en-GB" smtClean="0"/>
              <a:t>‹#›</a:t>
            </a:fld>
            <a:endParaRPr lang="en-GB"/>
          </a:p>
        </p:txBody>
      </p:sp>
    </p:spTree>
    <p:extLst>
      <p:ext uri="{BB962C8B-B14F-4D97-AF65-F5344CB8AC3E}">
        <p14:creationId xmlns:p14="http://schemas.microsoft.com/office/powerpoint/2010/main" val="18367990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ED4DA-8398-75DF-63E6-67F2EB49660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37BA9626-C816-C6BE-F8E9-884164D504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C7032F-71F5-1AB9-156F-F7C98BC3D0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D22DF35-A60F-E402-4EE8-3F3022708FC8}"/>
              </a:ext>
            </a:extLst>
          </p:cNvPr>
          <p:cNvSpPr>
            <a:spLocks noGrp="1"/>
          </p:cNvSpPr>
          <p:nvPr>
            <p:ph type="dt" sz="half" idx="10"/>
          </p:nvPr>
        </p:nvSpPr>
        <p:spPr/>
        <p:txBody>
          <a:bodyPr/>
          <a:lstStyle/>
          <a:p>
            <a:fld id="{489E85FB-1685-4DEB-80DB-1CF6E486439B}" type="datetimeFigureOut">
              <a:rPr lang="en-GB" smtClean="0"/>
              <a:t>25/02/2024</a:t>
            </a:fld>
            <a:endParaRPr lang="en-GB"/>
          </a:p>
        </p:txBody>
      </p:sp>
      <p:sp>
        <p:nvSpPr>
          <p:cNvPr id="6" name="Footer Placeholder 5">
            <a:extLst>
              <a:ext uri="{FF2B5EF4-FFF2-40B4-BE49-F238E27FC236}">
                <a16:creationId xmlns:a16="http://schemas.microsoft.com/office/drawing/2014/main" id="{366D450E-FA48-E591-7E64-806E9A03BF5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5D434BD-13EA-2B80-455A-8BAA7BA95E2B}"/>
              </a:ext>
            </a:extLst>
          </p:cNvPr>
          <p:cNvSpPr>
            <a:spLocks noGrp="1"/>
          </p:cNvSpPr>
          <p:nvPr>
            <p:ph type="sldNum" sz="quarter" idx="12"/>
          </p:nvPr>
        </p:nvSpPr>
        <p:spPr/>
        <p:txBody>
          <a:bodyPr/>
          <a:lstStyle/>
          <a:p>
            <a:fld id="{0F5FEADB-17F9-4093-8D8F-A3FE545C352C}" type="slidenum">
              <a:rPr lang="en-GB" smtClean="0"/>
              <a:t>‹#›</a:t>
            </a:fld>
            <a:endParaRPr lang="en-GB"/>
          </a:p>
        </p:txBody>
      </p:sp>
    </p:spTree>
    <p:extLst>
      <p:ext uri="{BB962C8B-B14F-4D97-AF65-F5344CB8AC3E}">
        <p14:creationId xmlns:p14="http://schemas.microsoft.com/office/powerpoint/2010/main" val="3616138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A025AE-9AB0-DFB8-73E6-1800FB5F4B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FC7DC4C4-FB0B-DF86-3CFD-4CEB45BBB8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DB5DA65-98E6-3535-C0A8-BBF63D035C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9E85FB-1685-4DEB-80DB-1CF6E486439B}" type="datetimeFigureOut">
              <a:rPr lang="en-GB" smtClean="0"/>
              <a:t>25/02/2024</a:t>
            </a:fld>
            <a:endParaRPr lang="en-GB"/>
          </a:p>
        </p:txBody>
      </p:sp>
      <p:sp>
        <p:nvSpPr>
          <p:cNvPr id="5" name="Footer Placeholder 4">
            <a:extLst>
              <a:ext uri="{FF2B5EF4-FFF2-40B4-BE49-F238E27FC236}">
                <a16:creationId xmlns:a16="http://schemas.microsoft.com/office/drawing/2014/main" id="{C5A42EC5-4227-DFC2-12AB-4CF7E68EFA6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326C242-253B-774F-704B-6994F3D328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5FEADB-17F9-4093-8D8F-A3FE545C352C}" type="slidenum">
              <a:rPr lang="en-GB" smtClean="0"/>
              <a:t>‹#›</a:t>
            </a:fld>
            <a:endParaRPr lang="en-GB"/>
          </a:p>
        </p:txBody>
      </p:sp>
    </p:spTree>
    <p:extLst>
      <p:ext uri="{BB962C8B-B14F-4D97-AF65-F5344CB8AC3E}">
        <p14:creationId xmlns:p14="http://schemas.microsoft.com/office/powerpoint/2010/main" val="31181835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dropbox.com/scl/fo/l160uy3a1ugu7hfahhrer/h?rlkey=tfgsgi1neg6osbqs48uaayqts&amp;dl=0" TargetMode="Externa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82801-6A9A-3FC9-5A5D-ABCB3B845CF5}"/>
              </a:ext>
            </a:extLst>
          </p:cNvPr>
          <p:cNvSpPr>
            <a:spLocks noGrp="1"/>
          </p:cNvSpPr>
          <p:nvPr>
            <p:ph type="ctrTitle"/>
          </p:nvPr>
        </p:nvSpPr>
        <p:spPr/>
        <p:txBody>
          <a:bodyPr/>
          <a:lstStyle/>
          <a:p>
            <a:r>
              <a:rPr lang="en-GB" dirty="0"/>
              <a:t>Meeting with Eva and Anthony + notes for Andy</a:t>
            </a:r>
          </a:p>
        </p:txBody>
      </p:sp>
      <p:sp>
        <p:nvSpPr>
          <p:cNvPr id="3" name="Subtitle 2">
            <a:extLst>
              <a:ext uri="{FF2B5EF4-FFF2-40B4-BE49-F238E27FC236}">
                <a16:creationId xmlns:a16="http://schemas.microsoft.com/office/drawing/2014/main" id="{71D173DF-4E71-1C04-4029-DE5E227689A4}"/>
              </a:ext>
            </a:extLst>
          </p:cNvPr>
          <p:cNvSpPr>
            <a:spLocks noGrp="1"/>
          </p:cNvSpPr>
          <p:nvPr>
            <p:ph type="subTitle" idx="1"/>
          </p:nvPr>
        </p:nvSpPr>
        <p:spPr/>
        <p:txBody>
          <a:bodyPr/>
          <a:lstStyle/>
          <a:p>
            <a:r>
              <a:rPr lang="en-GB" dirty="0"/>
              <a:t>15/02/24</a:t>
            </a:r>
          </a:p>
          <a:p>
            <a:endParaRPr lang="en-GB" dirty="0"/>
          </a:p>
          <a:p>
            <a:r>
              <a:rPr lang="en-GB" dirty="0"/>
              <a:t>Andy – please feel free to ignore hidden slides (e.g. project background)</a:t>
            </a:r>
          </a:p>
        </p:txBody>
      </p:sp>
    </p:spTree>
    <p:extLst>
      <p:ext uri="{BB962C8B-B14F-4D97-AF65-F5344CB8AC3E}">
        <p14:creationId xmlns:p14="http://schemas.microsoft.com/office/powerpoint/2010/main" val="27844226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1C6DE22-C892-F90E-4809-3BD9FEB592B7}"/>
              </a:ext>
            </a:extLst>
          </p:cNvPr>
          <p:cNvPicPr>
            <a:picLocks noChangeAspect="1"/>
          </p:cNvPicPr>
          <p:nvPr/>
        </p:nvPicPr>
        <p:blipFill rotWithShape="1">
          <a:blip r:embed="rId2"/>
          <a:srcRect l="1151" t="3623"/>
          <a:stretch/>
        </p:blipFill>
        <p:spPr>
          <a:xfrm>
            <a:off x="68262" y="692976"/>
            <a:ext cx="8091764" cy="6165024"/>
          </a:xfrm>
          <a:prstGeom prst="rect">
            <a:avLst/>
          </a:prstGeom>
        </p:spPr>
      </p:pic>
      <p:sp>
        <p:nvSpPr>
          <p:cNvPr id="4" name="Title 1">
            <a:extLst>
              <a:ext uri="{FF2B5EF4-FFF2-40B4-BE49-F238E27FC236}">
                <a16:creationId xmlns:a16="http://schemas.microsoft.com/office/drawing/2014/main" id="{F74FAE92-5F5D-82F4-52A9-F6D0F1876B92}"/>
              </a:ext>
            </a:extLst>
          </p:cNvPr>
          <p:cNvSpPr txBox="1">
            <a:spLocks/>
          </p:cNvSpPr>
          <p:nvPr/>
        </p:nvSpPr>
        <p:spPr>
          <a:xfrm>
            <a:off x="-1" y="-178349"/>
            <a:ext cx="1212373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err="1">
                <a:latin typeface="Arial" panose="020B0604020202020204" pitchFamily="34" charset="0"/>
                <a:cs typeface="Arial" panose="020B0604020202020204" pitchFamily="34" charset="0"/>
              </a:rPr>
              <a:t>tYrosine</a:t>
            </a:r>
            <a:r>
              <a:rPr lang="en-GB" sz="3600" b="1" dirty="0">
                <a:latin typeface="Arial" panose="020B0604020202020204" pitchFamily="34" charset="0"/>
                <a:cs typeface="Arial" panose="020B0604020202020204" pitchFamily="34" charset="0"/>
              </a:rPr>
              <a:t>-containing peptidoform IDs by bin</a:t>
            </a:r>
          </a:p>
        </p:txBody>
      </p:sp>
      <p:sp>
        <p:nvSpPr>
          <p:cNvPr id="5" name="TextBox 4">
            <a:extLst>
              <a:ext uri="{FF2B5EF4-FFF2-40B4-BE49-F238E27FC236}">
                <a16:creationId xmlns:a16="http://schemas.microsoft.com/office/drawing/2014/main" id="{AD4F8518-EEC2-9C16-697E-D1EBAD192BFB}"/>
              </a:ext>
            </a:extLst>
          </p:cNvPr>
          <p:cNvSpPr txBox="1"/>
          <p:nvPr/>
        </p:nvSpPr>
        <p:spPr>
          <a:xfrm>
            <a:off x="7603435" y="2413337"/>
            <a:ext cx="4174436" cy="2031325"/>
          </a:xfrm>
          <a:prstGeom prst="rect">
            <a:avLst/>
          </a:prstGeom>
          <a:noFill/>
        </p:spPr>
        <p:txBody>
          <a:bodyPr wrap="square">
            <a:spAutoFit/>
          </a:bodyPr>
          <a:lstStyle/>
          <a:p>
            <a:pPr algn="ctr"/>
            <a:r>
              <a:rPr lang="en-GB" sz="1800" b="1" dirty="0">
                <a:solidFill>
                  <a:schemeClr val="tx1"/>
                </a:solidFill>
                <a:latin typeface="Arial" panose="020B0604020202020204" pitchFamily="34" charset="0"/>
                <a:cs typeface="Arial" panose="020B0604020202020204" pitchFamily="34" charset="0"/>
              </a:rPr>
              <a:t>We have reduced the number of peptidoforms tremendously!</a:t>
            </a:r>
          </a:p>
          <a:p>
            <a:pPr algn="ctr"/>
            <a:endParaRPr lang="en-GB" b="1" dirty="0">
              <a:latin typeface="Arial" panose="020B0604020202020204" pitchFamily="34" charset="0"/>
              <a:cs typeface="Arial" panose="020B0604020202020204" pitchFamily="34" charset="0"/>
            </a:endParaRPr>
          </a:p>
          <a:p>
            <a:pPr algn="ctr"/>
            <a:endParaRPr lang="en-GB" sz="1800" b="1" dirty="0">
              <a:solidFill>
                <a:schemeClr val="tx1"/>
              </a:solidFill>
              <a:latin typeface="Arial" panose="020B0604020202020204" pitchFamily="34" charset="0"/>
              <a:cs typeface="Arial" panose="020B0604020202020204" pitchFamily="34" charset="0"/>
            </a:endParaRPr>
          </a:p>
          <a:p>
            <a:pPr algn="ctr"/>
            <a:endParaRPr lang="en-GB" b="1" dirty="0">
              <a:latin typeface="Arial" panose="020B0604020202020204" pitchFamily="34" charset="0"/>
              <a:cs typeface="Arial" panose="020B0604020202020204" pitchFamily="34" charset="0"/>
            </a:endParaRPr>
          </a:p>
          <a:p>
            <a:pPr algn="ctr"/>
            <a:r>
              <a:rPr lang="en-GB" sz="1800" b="1" dirty="0">
                <a:solidFill>
                  <a:schemeClr val="tx1"/>
                </a:solidFill>
                <a:latin typeface="Arial" panose="020B0604020202020204" pitchFamily="34" charset="0"/>
                <a:cs typeface="Arial" panose="020B0604020202020204" pitchFamily="34" charset="0"/>
              </a:rPr>
              <a:t>From</a:t>
            </a:r>
            <a:r>
              <a:rPr lang="en-GB" b="1" dirty="0">
                <a:latin typeface="Arial" panose="020B0604020202020204" pitchFamily="34" charset="0"/>
                <a:cs typeface="Arial" panose="020B0604020202020204" pitchFamily="34" charset="0"/>
              </a:rPr>
              <a:t> 1,747,947 in total to ~ 99 that could contain a </a:t>
            </a:r>
            <a:r>
              <a:rPr lang="en-GB" b="1" dirty="0" err="1">
                <a:latin typeface="Arial" panose="020B0604020202020204" pitchFamily="34" charset="0"/>
                <a:cs typeface="Arial" panose="020B0604020202020204" pitchFamily="34" charset="0"/>
              </a:rPr>
              <a:t>sY</a:t>
            </a:r>
            <a:endParaRPr lang="en-GB"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39025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C5D14-6492-68B4-71E3-DA8B19A179B0}"/>
              </a:ext>
            </a:extLst>
          </p:cNvPr>
          <p:cNvSpPr txBox="1">
            <a:spLocks/>
          </p:cNvSpPr>
          <p:nvPr/>
        </p:nvSpPr>
        <p:spPr>
          <a:xfrm>
            <a:off x="-1" y="-267800"/>
            <a:ext cx="1212373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a:latin typeface="Arial" panose="020B0604020202020204" pitchFamily="34" charset="0"/>
                <a:cs typeface="Arial" panose="020B0604020202020204" pitchFamily="34" charset="0"/>
              </a:rPr>
              <a:t>Workflow Stage 3: post-GMM analyses</a:t>
            </a:r>
          </a:p>
        </p:txBody>
      </p:sp>
      <p:sp>
        <p:nvSpPr>
          <p:cNvPr id="6" name="TextBox 5">
            <a:extLst>
              <a:ext uri="{FF2B5EF4-FFF2-40B4-BE49-F238E27FC236}">
                <a16:creationId xmlns:a16="http://schemas.microsoft.com/office/drawing/2014/main" id="{3BDC71C5-5F90-8DC4-9CBA-B5F8EC590338}"/>
              </a:ext>
            </a:extLst>
          </p:cNvPr>
          <p:cNvSpPr txBox="1"/>
          <p:nvPr/>
        </p:nvSpPr>
        <p:spPr>
          <a:xfrm>
            <a:off x="-1" y="1659285"/>
            <a:ext cx="9382539" cy="3108543"/>
          </a:xfrm>
          <a:prstGeom prst="rect">
            <a:avLst/>
          </a:prstGeom>
          <a:noFill/>
        </p:spPr>
        <p:txBody>
          <a:bodyPr wrap="square">
            <a:spAutoFit/>
          </a:bodyPr>
          <a:lstStyle/>
          <a:p>
            <a:r>
              <a:rPr lang="en-GB" sz="2800" b="1" dirty="0">
                <a:solidFill>
                  <a:schemeClr val="tx1"/>
                </a:solidFill>
                <a:latin typeface="Arial" panose="020B0604020202020204" pitchFamily="34" charset="0"/>
                <a:cs typeface="Arial" panose="020B0604020202020204" pitchFamily="34" charset="0"/>
              </a:rPr>
              <a:t>Chi-squared</a:t>
            </a:r>
          </a:p>
          <a:p>
            <a:endParaRPr lang="en-GB" sz="2800" b="1" dirty="0">
              <a:solidFill>
                <a:schemeClr val="tx1"/>
              </a:solidFill>
              <a:latin typeface="Arial" panose="020B0604020202020204" pitchFamily="34" charset="0"/>
              <a:cs typeface="Arial" panose="020B0604020202020204" pitchFamily="34" charset="0"/>
            </a:endParaRPr>
          </a:p>
          <a:p>
            <a:r>
              <a:rPr lang="en-GB" sz="2800" b="1" dirty="0">
                <a:solidFill>
                  <a:schemeClr val="tx1"/>
                </a:solidFill>
                <a:latin typeface="Arial" panose="020B0604020202020204" pitchFamily="34" charset="0"/>
                <a:cs typeface="Arial" panose="020B0604020202020204" pitchFamily="34" charset="0"/>
              </a:rPr>
              <a:t>Functional enrichment</a:t>
            </a:r>
          </a:p>
          <a:p>
            <a:endParaRPr lang="en-GB" sz="2800" b="1" dirty="0">
              <a:solidFill>
                <a:schemeClr val="tx1"/>
              </a:solidFill>
              <a:latin typeface="Arial" panose="020B0604020202020204" pitchFamily="34" charset="0"/>
              <a:cs typeface="Arial" panose="020B0604020202020204" pitchFamily="34" charset="0"/>
            </a:endParaRPr>
          </a:p>
          <a:p>
            <a:r>
              <a:rPr lang="en-GB" sz="2800" b="1" dirty="0">
                <a:latin typeface="Arial" panose="020B0604020202020204" pitchFamily="34" charset="0"/>
                <a:cs typeface="Arial" panose="020B0604020202020204" pitchFamily="34" charset="0"/>
              </a:rPr>
              <a:t>Manual protein ID inspection and annotation </a:t>
            </a:r>
          </a:p>
          <a:p>
            <a:endParaRPr lang="en-GB" sz="2800" b="1" dirty="0">
              <a:solidFill>
                <a:schemeClr val="tx1"/>
              </a:solidFill>
              <a:latin typeface="Arial" panose="020B0604020202020204" pitchFamily="34" charset="0"/>
              <a:cs typeface="Arial" panose="020B0604020202020204" pitchFamily="34" charset="0"/>
            </a:endParaRPr>
          </a:p>
          <a:p>
            <a:r>
              <a:rPr lang="en-GB" sz="2800" dirty="0">
                <a:solidFill>
                  <a:schemeClr val="tx1"/>
                </a:solidFill>
                <a:latin typeface="Arial" panose="020B0604020202020204" pitchFamily="34" charset="0"/>
                <a:cs typeface="Arial" panose="020B0604020202020204" pitchFamily="34" charset="0"/>
              </a:rPr>
              <a:t>Motif enrichment (not yet, perhaps too few IDs)</a:t>
            </a:r>
          </a:p>
        </p:txBody>
      </p:sp>
    </p:spTree>
    <p:extLst>
      <p:ext uri="{BB962C8B-B14F-4D97-AF65-F5344CB8AC3E}">
        <p14:creationId xmlns:p14="http://schemas.microsoft.com/office/powerpoint/2010/main" val="1235360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AAB073C-ECD7-E872-5D6E-79317DF21A2E}"/>
              </a:ext>
            </a:extLst>
          </p:cNvPr>
          <p:cNvPicPr>
            <a:picLocks noChangeAspect="1"/>
          </p:cNvPicPr>
          <p:nvPr/>
        </p:nvPicPr>
        <p:blipFill rotWithShape="1">
          <a:blip r:embed="rId2"/>
          <a:srcRect r="11399"/>
          <a:stretch/>
        </p:blipFill>
        <p:spPr>
          <a:xfrm>
            <a:off x="411670" y="1032113"/>
            <a:ext cx="3448535" cy="3031291"/>
          </a:xfrm>
          <a:prstGeom prst="rect">
            <a:avLst/>
          </a:prstGeom>
        </p:spPr>
      </p:pic>
      <p:sp>
        <p:nvSpPr>
          <p:cNvPr id="2" name="Title 1">
            <a:extLst>
              <a:ext uri="{FF2B5EF4-FFF2-40B4-BE49-F238E27FC236}">
                <a16:creationId xmlns:a16="http://schemas.microsoft.com/office/drawing/2014/main" id="{D7853150-CAC3-4681-8AC8-883E8492A19B}"/>
              </a:ext>
            </a:extLst>
          </p:cNvPr>
          <p:cNvSpPr txBox="1">
            <a:spLocks/>
          </p:cNvSpPr>
          <p:nvPr/>
        </p:nvSpPr>
        <p:spPr>
          <a:xfrm>
            <a:off x="0" y="0"/>
            <a:ext cx="1191768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latin typeface="Arial" panose="020B0604020202020204" pitchFamily="34" charset="0"/>
                <a:cs typeface="Arial" panose="020B0604020202020204" pitchFamily="34" charset="0"/>
              </a:rPr>
              <a:t>Bar plots of distribution of IDs by bin</a:t>
            </a:r>
          </a:p>
        </p:txBody>
      </p:sp>
      <p:pic>
        <p:nvPicPr>
          <p:cNvPr id="4" name="Picture 3">
            <a:extLst>
              <a:ext uri="{FF2B5EF4-FFF2-40B4-BE49-F238E27FC236}">
                <a16:creationId xmlns:a16="http://schemas.microsoft.com/office/drawing/2014/main" id="{F2BCA719-67B5-EF5B-76D9-8D9763615348}"/>
              </a:ext>
            </a:extLst>
          </p:cNvPr>
          <p:cNvPicPr>
            <a:picLocks noChangeAspect="1"/>
          </p:cNvPicPr>
          <p:nvPr/>
        </p:nvPicPr>
        <p:blipFill>
          <a:blip r:embed="rId3"/>
          <a:stretch>
            <a:fillRect/>
          </a:stretch>
        </p:blipFill>
        <p:spPr>
          <a:xfrm>
            <a:off x="7854385" y="1032113"/>
            <a:ext cx="4200058" cy="2824399"/>
          </a:xfrm>
          <a:prstGeom prst="rect">
            <a:avLst/>
          </a:prstGeom>
        </p:spPr>
      </p:pic>
      <p:pic>
        <p:nvPicPr>
          <p:cNvPr id="6" name="Picture 5">
            <a:extLst>
              <a:ext uri="{FF2B5EF4-FFF2-40B4-BE49-F238E27FC236}">
                <a16:creationId xmlns:a16="http://schemas.microsoft.com/office/drawing/2014/main" id="{50AC7D03-E2FA-326E-A0AC-7E6BBB67A16D}"/>
              </a:ext>
            </a:extLst>
          </p:cNvPr>
          <p:cNvPicPr>
            <a:picLocks noChangeAspect="1"/>
          </p:cNvPicPr>
          <p:nvPr/>
        </p:nvPicPr>
        <p:blipFill rotWithShape="1">
          <a:blip r:embed="rId4"/>
          <a:srcRect r="12121"/>
          <a:stretch/>
        </p:blipFill>
        <p:spPr>
          <a:xfrm>
            <a:off x="4171288" y="1032113"/>
            <a:ext cx="3372014" cy="2935187"/>
          </a:xfrm>
          <a:prstGeom prst="rect">
            <a:avLst/>
          </a:prstGeom>
        </p:spPr>
      </p:pic>
      <p:sp>
        <p:nvSpPr>
          <p:cNvPr id="8" name="TextBox 7">
            <a:extLst>
              <a:ext uri="{FF2B5EF4-FFF2-40B4-BE49-F238E27FC236}">
                <a16:creationId xmlns:a16="http://schemas.microsoft.com/office/drawing/2014/main" id="{D6815FC2-317B-6BC5-53D5-5FFBEB41C15F}"/>
              </a:ext>
            </a:extLst>
          </p:cNvPr>
          <p:cNvSpPr txBox="1"/>
          <p:nvPr/>
        </p:nvSpPr>
        <p:spPr>
          <a:xfrm>
            <a:off x="9274968" y="662781"/>
            <a:ext cx="752952"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Y</a:t>
            </a:r>
            <a:endParaRPr lang="en-GB" dirty="0"/>
          </a:p>
        </p:txBody>
      </p:sp>
      <p:sp>
        <p:nvSpPr>
          <p:cNvPr id="9" name="TextBox 8">
            <a:extLst>
              <a:ext uri="{FF2B5EF4-FFF2-40B4-BE49-F238E27FC236}">
                <a16:creationId xmlns:a16="http://schemas.microsoft.com/office/drawing/2014/main" id="{B7C40805-74FF-4285-FA20-1A235BBBB06D}"/>
              </a:ext>
            </a:extLst>
          </p:cNvPr>
          <p:cNvSpPr txBox="1"/>
          <p:nvPr/>
        </p:nvSpPr>
        <p:spPr>
          <a:xfrm>
            <a:off x="5414142" y="662781"/>
            <a:ext cx="752952"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T</a:t>
            </a:r>
            <a:endParaRPr lang="en-GB" dirty="0"/>
          </a:p>
        </p:txBody>
      </p:sp>
      <p:sp>
        <p:nvSpPr>
          <p:cNvPr id="10" name="TextBox 9">
            <a:extLst>
              <a:ext uri="{FF2B5EF4-FFF2-40B4-BE49-F238E27FC236}">
                <a16:creationId xmlns:a16="http://schemas.microsoft.com/office/drawing/2014/main" id="{A13104AF-705C-6DF9-75A0-AD7DB49A27EF}"/>
              </a:ext>
            </a:extLst>
          </p:cNvPr>
          <p:cNvSpPr txBox="1"/>
          <p:nvPr/>
        </p:nvSpPr>
        <p:spPr>
          <a:xfrm>
            <a:off x="1533048" y="662781"/>
            <a:ext cx="752952"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S</a:t>
            </a:r>
            <a:endParaRPr lang="en-GB" dirty="0"/>
          </a:p>
        </p:txBody>
      </p:sp>
      <p:pic>
        <p:nvPicPr>
          <p:cNvPr id="14" name="Picture 13">
            <a:extLst>
              <a:ext uri="{FF2B5EF4-FFF2-40B4-BE49-F238E27FC236}">
                <a16:creationId xmlns:a16="http://schemas.microsoft.com/office/drawing/2014/main" id="{22DBEC01-405E-DD2C-0ADE-60C986EF2A11}"/>
              </a:ext>
            </a:extLst>
          </p:cNvPr>
          <p:cNvPicPr>
            <a:picLocks noChangeAspect="1"/>
          </p:cNvPicPr>
          <p:nvPr/>
        </p:nvPicPr>
        <p:blipFill rotWithShape="1">
          <a:blip r:embed="rId5"/>
          <a:srcRect r="7786"/>
          <a:stretch/>
        </p:blipFill>
        <p:spPr>
          <a:xfrm>
            <a:off x="4171288" y="4384615"/>
            <a:ext cx="3372014" cy="2569711"/>
          </a:xfrm>
          <a:prstGeom prst="rect">
            <a:avLst/>
          </a:prstGeom>
        </p:spPr>
      </p:pic>
      <p:sp>
        <p:nvSpPr>
          <p:cNvPr id="15" name="TextBox 14">
            <a:extLst>
              <a:ext uri="{FF2B5EF4-FFF2-40B4-BE49-F238E27FC236}">
                <a16:creationId xmlns:a16="http://schemas.microsoft.com/office/drawing/2014/main" id="{EFBB25A5-0725-96C9-1269-46A4846C125B}"/>
              </a:ext>
            </a:extLst>
          </p:cNvPr>
          <p:cNvSpPr txBox="1"/>
          <p:nvPr/>
        </p:nvSpPr>
        <p:spPr>
          <a:xfrm>
            <a:off x="5582363" y="4151966"/>
            <a:ext cx="752952" cy="369332"/>
          </a:xfrm>
          <a:prstGeom prst="rect">
            <a:avLst/>
          </a:prstGeom>
          <a:noFill/>
        </p:spPr>
        <p:txBody>
          <a:bodyPr wrap="square">
            <a:spAutoFit/>
          </a:bodyPr>
          <a:lstStyle/>
          <a:p>
            <a:r>
              <a:rPr lang="en-GB" b="1" dirty="0" err="1">
                <a:latin typeface="Arial" panose="020B0604020202020204" pitchFamily="34" charset="0"/>
                <a:cs typeface="Arial" panose="020B0604020202020204" pitchFamily="34" charset="0"/>
              </a:rPr>
              <a:t>pT</a:t>
            </a:r>
            <a:endParaRPr lang="en-GB" dirty="0"/>
          </a:p>
        </p:txBody>
      </p:sp>
      <p:pic>
        <p:nvPicPr>
          <p:cNvPr id="17" name="Picture 16">
            <a:extLst>
              <a:ext uri="{FF2B5EF4-FFF2-40B4-BE49-F238E27FC236}">
                <a16:creationId xmlns:a16="http://schemas.microsoft.com/office/drawing/2014/main" id="{F9D98716-83FB-7EE7-0507-01531A5030C5}"/>
              </a:ext>
            </a:extLst>
          </p:cNvPr>
          <p:cNvPicPr>
            <a:picLocks noChangeAspect="1"/>
          </p:cNvPicPr>
          <p:nvPr/>
        </p:nvPicPr>
        <p:blipFill rotWithShape="1">
          <a:blip r:embed="rId6"/>
          <a:srcRect b="15395"/>
          <a:stretch/>
        </p:blipFill>
        <p:spPr>
          <a:xfrm>
            <a:off x="411670" y="4334628"/>
            <a:ext cx="3448535" cy="2523372"/>
          </a:xfrm>
          <a:prstGeom prst="rect">
            <a:avLst/>
          </a:prstGeom>
        </p:spPr>
      </p:pic>
      <p:sp>
        <p:nvSpPr>
          <p:cNvPr id="18" name="TextBox 17">
            <a:extLst>
              <a:ext uri="{FF2B5EF4-FFF2-40B4-BE49-F238E27FC236}">
                <a16:creationId xmlns:a16="http://schemas.microsoft.com/office/drawing/2014/main" id="{B834416E-0951-0540-6894-28B56BEFAF8F}"/>
              </a:ext>
            </a:extLst>
          </p:cNvPr>
          <p:cNvSpPr txBox="1"/>
          <p:nvPr/>
        </p:nvSpPr>
        <p:spPr>
          <a:xfrm>
            <a:off x="1884679" y="4151966"/>
            <a:ext cx="752952" cy="369332"/>
          </a:xfrm>
          <a:prstGeom prst="rect">
            <a:avLst/>
          </a:prstGeom>
          <a:noFill/>
        </p:spPr>
        <p:txBody>
          <a:bodyPr wrap="square">
            <a:spAutoFit/>
          </a:bodyPr>
          <a:lstStyle/>
          <a:p>
            <a:r>
              <a:rPr lang="en-GB" b="1" dirty="0" err="1">
                <a:latin typeface="Arial" panose="020B0604020202020204" pitchFamily="34" charset="0"/>
                <a:cs typeface="Arial" panose="020B0604020202020204" pitchFamily="34" charset="0"/>
              </a:rPr>
              <a:t>pS</a:t>
            </a:r>
            <a:endParaRPr lang="en-GB" dirty="0"/>
          </a:p>
        </p:txBody>
      </p:sp>
      <p:pic>
        <p:nvPicPr>
          <p:cNvPr id="20" name="Picture 19">
            <a:extLst>
              <a:ext uri="{FF2B5EF4-FFF2-40B4-BE49-F238E27FC236}">
                <a16:creationId xmlns:a16="http://schemas.microsoft.com/office/drawing/2014/main" id="{77235BA5-6330-944B-821F-C4EDAEC94C59}"/>
              </a:ext>
            </a:extLst>
          </p:cNvPr>
          <p:cNvPicPr>
            <a:picLocks noChangeAspect="1"/>
          </p:cNvPicPr>
          <p:nvPr/>
        </p:nvPicPr>
        <p:blipFill rotWithShape="1">
          <a:blip r:embed="rId7"/>
          <a:srcRect b="12160"/>
          <a:stretch/>
        </p:blipFill>
        <p:spPr>
          <a:xfrm>
            <a:off x="7819834" y="4425138"/>
            <a:ext cx="3663219" cy="2579587"/>
          </a:xfrm>
          <a:prstGeom prst="rect">
            <a:avLst/>
          </a:prstGeom>
        </p:spPr>
      </p:pic>
      <p:sp>
        <p:nvSpPr>
          <p:cNvPr id="21" name="TextBox 20">
            <a:extLst>
              <a:ext uri="{FF2B5EF4-FFF2-40B4-BE49-F238E27FC236}">
                <a16:creationId xmlns:a16="http://schemas.microsoft.com/office/drawing/2014/main" id="{FF525EDC-5083-CC80-D3C3-06A6F81B0138}"/>
              </a:ext>
            </a:extLst>
          </p:cNvPr>
          <p:cNvSpPr txBox="1"/>
          <p:nvPr/>
        </p:nvSpPr>
        <p:spPr>
          <a:xfrm>
            <a:off x="9651444" y="4149962"/>
            <a:ext cx="752952" cy="369332"/>
          </a:xfrm>
          <a:prstGeom prst="rect">
            <a:avLst/>
          </a:prstGeom>
          <a:noFill/>
        </p:spPr>
        <p:txBody>
          <a:bodyPr wrap="square">
            <a:spAutoFit/>
          </a:bodyPr>
          <a:lstStyle/>
          <a:p>
            <a:r>
              <a:rPr lang="en-GB" b="1" dirty="0" err="1">
                <a:latin typeface="Arial" panose="020B0604020202020204" pitchFamily="34" charset="0"/>
                <a:cs typeface="Arial" panose="020B0604020202020204" pitchFamily="34" charset="0"/>
              </a:rPr>
              <a:t>pY</a:t>
            </a:r>
            <a:endParaRPr lang="en-GB" dirty="0"/>
          </a:p>
        </p:txBody>
      </p:sp>
      <p:sp>
        <p:nvSpPr>
          <p:cNvPr id="5" name="Rectangle 4">
            <a:extLst>
              <a:ext uri="{FF2B5EF4-FFF2-40B4-BE49-F238E27FC236}">
                <a16:creationId xmlns:a16="http://schemas.microsoft.com/office/drawing/2014/main" id="{B785E8F0-D1F9-F432-FC89-242A74E92328}"/>
              </a:ext>
            </a:extLst>
          </p:cNvPr>
          <p:cNvSpPr/>
          <p:nvPr/>
        </p:nvSpPr>
        <p:spPr>
          <a:xfrm>
            <a:off x="7854385" y="847447"/>
            <a:ext cx="1207987" cy="6010553"/>
          </a:xfrm>
          <a:prstGeom prst="rect">
            <a:avLst/>
          </a:prstGeom>
          <a:noFill/>
          <a:ln w="38100">
            <a:solidFill>
              <a:srgbClr val="E69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F35450EF-0412-8157-9DAF-DB2DAD1AB668}"/>
              </a:ext>
            </a:extLst>
          </p:cNvPr>
          <p:cNvSpPr/>
          <p:nvPr/>
        </p:nvSpPr>
        <p:spPr>
          <a:xfrm>
            <a:off x="4324922" y="4519294"/>
            <a:ext cx="953007" cy="2338706"/>
          </a:xfrm>
          <a:prstGeom prst="rect">
            <a:avLst/>
          </a:prstGeom>
          <a:noFill/>
          <a:ln w="38100">
            <a:solidFill>
              <a:srgbClr val="E69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F43011CA-06DD-8848-A684-E63B0FD89FA9}"/>
              </a:ext>
            </a:extLst>
          </p:cNvPr>
          <p:cNvSpPr/>
          <p:nvPr/>
        </p:nvSpPr>
        <p:spPr>
          <a:xfrm>
            <a:off x="10051140" y="4794470"/>
            <a:ext cx="1850019" cy="1117231"/>
          </a:xfrm>
          <a:prstGeom prst="rect">
            <a:avLst/>
          </a:prstGeom>
          <a:noFill/>
          <a:ln w="38100">
            <a:solidFill>
              <a:srgbClr val="E69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latin typeface="Arial" panose="020B0604020202020204" pitchFamily="34" charset="0"/>
                <a:cs typeface="Arial" panose="020B0604020202020204" pitchFamily="34" charset="0"/>
              </a:rPr>
              <a:t>NB: proportions of very small total numbers! (&lt;100)</a:t>
            </a:r>
          </a:p>
        </p:txBody>
      </p:sp>
    </p:spTree>
    <p:extLst>
      <p:ext uri="{BB962C8B-B14F-4D97-AF65-F5344CB8AC3E}">
        <p14:creationId xmlns:p14="http://schemas.microsoft.com/office/powerpoint/2010/main" val="2204463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DE8F97-94D7-8571-F21C-60FA488D0932}"/>
              </a:ext>
            </a:extLst>
          </p:cNvPr>
          <p:cNvPicPr>
            <a:picLocks noChangeAspect="1"/>
          </p:cNvPicPr>
          <p:nvPr/>
        </p:nvPicPr>
        <p:blipFill>
          <a:blip r:embed="rId2"/>
          <a:stretch>
            <a:fillRect/>
          </a:stretch>
        </p:blipFill>
        <p:spPr>
          <a:xfrm>
            <a:off x="792020" y="1087508"/>
            <a:ext cx="10607959" cy="5692633"/>
          </a:xfrm>
          <a:prstGeom prst="rect">
            <a:avLst/>
          </a:prstGeom>
        </p:spPr>
      </p:pic>
      <p:sp>
        <p:nvSpPr>
          <p:cNvPr id="4" name="Title 1">
            <a:extLst>
              <a:ext uri="{FF2B5EF4-FFF2-40B4-BE49-F238E27FC236}">
                <a16:creationId xmlns:a16="http://schemas.microsoft.com/office/drawing/2014/main" id="{307EA948-2D5B-2DAB-9AF1-15DA15AFFC85}"/>
              </a:ext>
            </a:extLst>
          </p:cNvPr>
          <p:cNvSpPr txBox="1">
            <a:spLocks/>
          </p:cNvSpPr>
          <p:nvPr/>
        </p:nvSpPr>
        <p:spPr>
          <a:xfrm>
            <a:off x="0" y="0"/>
            <a:ext cx="1191768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latin typeface="Arial" panose="020B0604020202020204" pitchFamily="34" charset="0"/>
                <a:cs typeface="Arial" panose="020B0604020202020204" pitchFamily="34" charset="0"/>
              </a:rPr>
              <a:t>m/z -0.0175_-0.0125 – 5 unique IDs</a:t>
            </a:r>
          </a:p>
          <a:p>
            <a:r>
              <a:rPr lang="en-GB" b="1" dirty="0">
                <a:latin typeface="Arial" panose="020B0604020202020204" pitchFamily="34" charset="0"/>
                <a:cs typeface="Arial" panose="020B0604020202020204" pitchFamily="34" charset="0"/>
              </a:rPr>
              <a:t>Doubly sulfated?</a:t>
            </a:r>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FCF32208-8FCF-FC10-97EC-EE004514FF7B}"/>
                  </a:ext>
                </a:extLst>
              </p14:cNvPr>
              <p14:cNvContentPartPr/>
              <p14:nvPr/>
            </p14:nvContentPartPr>
            <p14:xfrm>
              <a:off x="4680000" y="2308320"/>
              <a:ext cx="1822680" cy="4254840"/>
            </p14:xfrm>
          </p:contentPart>
        </mc:Choice>
        <mc:Fallback xmlns="">
          <p:pic>
            <p:nvPicPr>
              <p:cNvPr id="5" name="Ink 4">
                <a:extLst>
                  <a:ext uri="{FF2B5EF4-FFF2-40B4-BE49-F238E27FC236}">
                    <a16:creationId xmlns:a16="http://schemas.microsoft.com/office/drawing/2014/main" id="{FCF32208-8FCF-FC10-97EC-EE004514FF7B}"/>
                  </a:ext>
                </a:extLst>
              </p:cNvPr>
              <p:cNvPicPr/>
              <p:nvPr/>
            </p:nvPicPr>
            <p:blipFill>
              <a:blip r:embed="rId4"/>
              <a:stretch>
                <a:fillRect/>
              </a:stretch>
            </p:blipFill>
            <p:spPr>
              <a:xfrm>
                <a:off x="4670640" y="2298960"/>
                <a:ext cx="1841400" cy="4273560"/>
              </a:xfrm>
              <a:prstGeom prst="rect">
                <a:avLst/>
              </a:prstGeom>
            </p:spPr>
          </p:pic>
        </mc:Fallback>
      </mc:AlternateContent>
    </p:spTree>
    <p:extLst>
      <p:ext uri="{BB962C8B-B14F-4D97-AF65-F5344CB8AC3E}">
        <p14:creationId xmlns:p14="http://schemas.microsoft.com/office/powerpoint/2010/main" val="1907729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682AF-7CCF-F959-A9D5-76A458AA6919}"/>
              </a:ext>
            </a:extLst>
          </p:cNvPr>
          <p:cNvSpPr txBox="1">
            <a:spLocks/>
          </p:cNvSpPr>
          <p:nvPr/>
        </p:nvSpPr>
        <p:spPr>
          <a:xfrm>
            <a:off x="0" y="0"/>
            <a:ext cx="11917680" cy="235557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latin typeface="Arial" panose="020B0604020202020204" pitchFamily="34" charset="0"/>
                <a:cs typeface="Arial" panose="020B0604020202020204" pitchFamily="34" charset="0"/>
              </a:rPr>
              <a:t>Chi-squared residuals </a:t>
            </a:r>
          </a:p>
          <a:p>
            <a:endParaRPr lang="en-GB" b="1" dirty="0">
              <a:latin typeface="Arial" panose="020B0604020202020204" pitchFamily="34" charset="0"/>
              <a:cs typeface="Arial" panose="020B0604020202020204" pitchFamily="34" charset="0"/>
            </a:endParaRPr>
          </a:p>
          <a:p>
            <a:r>
              <a:rPr lang="en-GB" b="1" dirty="0">
                <a:latin typeface="Arial" panose="020B0604020202020204" pitchFamily="34" charset="0"/>
                <a:cs typeface="Arial" panose="020B0604020202020204" pitchFamily="34" charset="0"/>
              </a:rPr>
              <a:t>– show pdfs</a:t>
            </a:r>
          </a:p>
          <a:p>
            <a:endParaRPr lang="en-GB" b="1" dirty="0">
              <a:latin typeface="Arial" panose="020B0604020202020204" pitchFamily="34" charset="0"/>
              <a:cs typeface="Arial" panose="020B0604020202020204" pitchFamily="34" charset="0"/>
            </a:endParaRPr>
          </a:p>
          <a:p>
            <a:r>
              <a:rPr lang="en-GB" b="1" dirty="0">
                <a:latin typeface="Arial" panose="020B0604020202020204" pitchFamily="34" charset="0"/>
                <a:cs typeface="Arial" panose="020B0604020202020204" pitchFamily="34" charset="0"/>
              </a:rPr>
              <a:t>done on counts </a:t>
            </a:r>
          </a:p>
          <a:p>
            <a:r>
              <a:rPr lang="en-GB" b="1" dirty="0">
                <a:latin typeface="Arial" panose="020B0604020202020204" pitchFamily="34" charset="0"/>
                <a:cs typeface="Arial" panose="020B0604020202020204" pitchFamily="34" charset="0"/>
              </a:rPr>
              <a:t>+ a bit ‘hacky’ on proportions</a:t>
            </a:r>
          </a:p>
          <a:p>
            <a:endParaRPr lang="en-GB" b="1" dirty="0">
              <a:latin typeface="Arial" panose="020B0604020202020204" pitchFamily="34" charset="0"/>
              <a:cs typeface="Arial" panose="020B0604020202020204" pitchFamily="34" charset="0"/>
            </a:endParaRPr>
          </a:p>
          <a:p>
            <a:r>
              <a:rPr lang="en-GB" sz="3600" b="1" dirty="0">
                <a:latin typeface="Arial" panose="020B0604020202020204" pitchFamily="34" charset="0"/>
                <a:cs typeface="Arial" panose="020B0604020202020204" pitchFamily="34" charset="0"/>
              </a:rPr>
              <a:t>I may have done it wrong? Chat with Anthony later?</a:t>
            </a:r>
          </a:p>
        </p:txBody>
      </p:sp>
    </p:spTree>
    <p:extLst>
      <p:ext uri="{BB962C8B-B14F-4D97-AF65-F5344CB8AC3E}">
        <p14:creationId xmlns:p14="http://schemas.microsoft.com/office/powerpoint/2010/main" val="41363423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5870F3-0798-5D11-24D6-D9A77382BB7B}"/>
              </a:ext>
            </a:extLst>
          </p:cNvPr>
          <p:cNvSpPr/>
          <p:nvPr/>
        </p:nvSpPr>
        <p:spPr>
          <a:xfrm>
            <a:off x="-34132" y="2737474"/>
            <a:ext cx="12192000" cy="3375089"/>
          </a:xfrm>
          <a:prstGeom prst="rect">
            <a:avLst/>
          </a:prstGeom>
          <a:no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3200" dirty="0">
                <a:solidFill>
                  <a:schemeClr val="tx1"/>
                </a:solidFill>
                <a:latin typeface="Arial" panose="020B0604020202020204" pitchFamily="34" charset="0"/>
                <a:cs typeface="Arial" panose="020B0604020202020204" pitchFamily="34" charset="0"/>
              </a:rPr>
              <a:t>Sulfated proteins are often secreted or transmembrane;</a:t>
            </a:r>
          </a:p>
          <a:p>
            <a:r>
              <a:rPr lang="en-GB" sz="3200" dirty="0">
                <a:solidFill>
                  <a:schemeClr val="tx1"/>
                </a:solidFill>
                <a:latin typeface="Arial" panose="020B0604020202020204" pitchFamily="34" charset="0"/>
                <a:cs typeface="Arial" panose="020B0604020202020204" pitchFamily="34" charset="0"/>
              </a:rPr>
              <a:t>Evidence for sulfation in Golgi. Therefore,</a:t>
            </a:r>
          </a:p>
          <a:p>
            <a:endParaRPr lang="en-GB" sz="3200" dirty="0">
              <a:solidFill>
                <a:schemeClr val="tx1"/>
              </a:solidFill>
              <a:latin typeface="Arial" panose="020B0604020202020204" pitchFamily="34" charset="0"/>
              <a:cs typeface="Arial" panose="020B0604020202020204" pitchFamily="34" charset="0"/>
            </a:endParaRPr>
          </a:p>
          <a:p>
            <a:endParaRPr lang="en-GB" sz="3200" b="1" dirty="0">
              <a:solidFill>
                <a:schemeClr val="tx1"/>
              </a:solidFill>
              <a:latin typeface="Arial" panose="020B0604020202020204" pitchFamily="34" charset="0"/>
              <a:cs typeface="Arial" panose="020B0604020202020204" pitchFamily="34" charset="0"/>
            </a:endParaRPr>
          </a:p>
          <a:p>
            <a:endParaRPr lang="en-GB" sz="3200" b="1" dirty="0">
              <a:solidFill>
                <a:schemeClr val="tx1"/>
              </a:solidFill>
              <a:latin typeface="Arial" panose="020B0604020202020204" pitchFamily="34" charset="0"/>
              <a:cs typeface="Arial" panose="020B0604020202020204" pitchFamily="34" charset="0"/>
            </a:endParaRPr>
          </a:p>
          <a:p>
            <a:r>
              <a:rPr lang="en-GB" sz="3200" b="1" dirty="0">
                <a:solidFill>
                  <a:schemeClr val="tx1"/>
                </a:solidFill>
                <a:latin typeface="Arial" panose="020B0604020202020204" pitchFamily="34" charset="0"/>
                <a:cs typeface="Arial" panose="020B0604020202020204" pitchFamily="34" charset="0"/>
              </a:rPr>
              <a:t>We will enrich in membrane-bound or secreted proteins in the bin of interest, but not in the DECOY bins. </a:t>
            </a:r>
          </a:p>
          <a:p>
            <a:endParaRPr lang="en-GB" sz="3200" b="1" dirty="0">
              <a:solidFill>
                <a:schemeClr val="tx1"/>
              </a:solidFill>
              <a:latin typeface="Arial" panose="020B0604020202020204" pitchFamily="34" charset="0"/>
              <a:cs typeface="Arial" panose="020B0604020202020204" pitchFamily="34" charset="0"/>
            </a:endParaRPr>
          </a:p>
          <a:p>
            <a:r>
              <a:rPr lang="en-GB" sz="3200" dirty="0">
                <a:solidFill>
                  <a:schemeClr val="tx1"/>
                </a:solidFill>
                <a:latin typeface="Arial" panose="020B0604020202020204" pitchFamily="34" charset="0"/>
                <a:cs typeface="Arial" panose="020B0604020202020204" pitchFamily="34" charset="0"/>
              </a:rPr>
              <a:t>The respective GO terms and KEGG pathways should reflect that, although due to the small number of IDs in these bins, the power of the analysis may be low.</a:t>
            </a:r>
          </a:p>
          <a:p>
            <a:pPr algn="ctr"/>
            <a:endParaRPr lang="en-GB" sz="3200" b="1" dirty="0">
              <a:solidFill>
                <a:schemeClr val="tx1"/>
              </a:solidFill>
              <a:latin typeface="Arial" panose="020B0604020202020204" pitchFamily="34" charset="0"/>
              <a:cs typeface="Arial" panose="020B0604020202020204" pitchFamily="34" charset="0"/>
            </a:endParaRPr>
          </a:p>
          <a:p>
            <a:pPr algn="ctr"/>
            <a:endParaRPr lang="en-GB" sz="3200" b="1" dirty="0">
              <a:solidFill>
                <a:schemeClr val="tx1"/>
              </a:solidFill>
              <a:latin typeface="Arial" panose="020B0604020202020204" pitchFamily="34" charset="0"/>
              <a:cs typeface="Arial" panose="020B0604020202020204" pitchFamily="34" charset="0"/>
            </a:endParaRPr>
          </a:p>
          <a:p>
            <a:endParaRPr lang="en-GB" sz="3200" b="1" dirty="0">
              <a:solidFill>
                <a:schemeClr val="tx1"/>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DB255590-BC62-A437-B3EE-727CAA589E5B}"/>
              </a:ext>
            </a:extLst>
          </p:cNvPr>
          <p:cNvSpPr txBox="1">
            <a:spLocks/>
          </p:cNvSpPr>
          <p:nvPr/>
        </p:nvSpPr>
        <p:spPr>
          <a:xfrm>
            <a:off x="-1" y="-267800"/>
            <a:ext cx="1212373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000" b="1" dirty="0">
                <a:latin typeface="Arial" panose="020B0604020202020204" pitchFamily="34" charset="0"/>
                <a:cs typeface="Arial" panose="020B0604020202020204" pitchFamily="34" charset="0"/>
              </a:rPr>
              <a:t>Pathway enrichment analysis hypothesis</a:t>
            </a:r>
          </a:p>
        </p:txBody>
      </p:sp>
    </p:spTree>
    <p:extLst>
      <p:ext uri="{BB962C8B-B14F-4D97-AF65-F5344CB8AC3E}">
        <p14:creationId xmlns:p14="http://schemas.microsoft.com/office/powerpoint/2010/main" val="3925171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B5DF0D-16DB-DAC9-C259-4899839C3D1A}"/>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BB9B2425-123B-7CA7-385B-4F743C11660A}"/>
              </a:ext>
            </a:extLst>
          </p:cNvPr>
          <p:cNvSpPr/>
          <p:nvPr/>
        </p:nvSpPr>
        <p:spPr>
          <a:xfrm>
            <a:off x="108029" y="1052532"/>
            <a:ext cx="11890095" cy="1667520"/>
          </a:xfrm>
          <a:prstGeom prst="rect">
            <a:avLst/>
          </a:prstGeom>
          <a:noFill/>
          <a:ln w="38100">
            <a:solidFill>
              <a:srgbClr val="7F7F7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Arial" panose="020B0604020202020204" pitchFamily="34" charset="0"/>
                <a:cs typeface="Arial" panose="020B0604020202020204" pitchFamily="34" charset="0"/>
              </a:rPr>
              <a:t>Tyrosine-containing</a:t>
            </a:r>
            <a:r>
              <a:rPr lang="en-GB" sz="2000" b="1" dirty="0">
                <a:solidFill>
                  <a:schemeClr val="tx1"/>
                </a:solidFill>
                <a:latin typeface="Arial" panose="020B0604020202020204" pitchFamily="34" charset="0"/>
                <a:cs typeface="Arial" panose="020B0604020202020204" pitchFamily="34" charset="0"/>
              </a:rPr>
              <a:t> phosphorylated peptidoforms</a:t>
            </a:r>
          </a:p>
          <a:p>
            <a:pPr algn="ctr"/>
            <a:r>
              <a:rPr lang="en-GB" sz="2800" b="1" dirty="0">
                <a:solidFill>
                  <a:schemeClr val="tx1"/>
                </a:solidFill>
                <a:latin typeface="Arial" panose="020B0604020202020204" pitchFamily="34" charset="0"/>
                <a:cs typeface="Arial" panose="020B0604020202020204" pitchFamily="34" charset="0"/>
              </a:rPr>
              <a:t>(not </a:t>
            </a:r>
            <a:r>
              <a:rPr lang="en-GB" sz="2800" b="1" dirty="0" err="1">
                <a:solidFill>
                  <a:schemeClr val="tx1"/>
                </a:solidFill>
                <a:latin typeface="Arial" panose="020B0604020202020204" pitchFamily="34" charset="0"/>
                <a:cs typeface="Arial" panose="020B0604020202020204" pitchFamily="34" charset="0"/>
              </a:rPr>
              <a:t>pY</a:t>
            </a:r>
            <a:r>
              <a:rPr lang="en-GB" sz="2800" b="1" dirty="0">
                <a:solidFill>
                  <a:schemeClr val="tx1"/>
                </a:solidFill>
                <a:latin typeface="Arial" panose="020B0604020202020204" pitchFamily="34" charset="0"/>
                <a:cs typeface="Arial" panose="020B0604020202020204" pitchFamily="34" charset="0"/>
              </a:rPr>
              <a:t>): </a:t>
            </a:r>
            <a:r>
              <a:rPr lang="en-GB" sz="2000" b="1" dirty="0">
                <a:solidFill>
                  <a:schemeClr val="tx1"/>
                </a:solidFill>
                <a:latin typeface="Arial" panose="020B0604020202020204" pitchFamily="34" charset="0"/>
                <a:cs typeface="Arial" panose="020B0604020202020204" pitchFamily="34" charset="0"/>
              </a:rPr>
              <a:t>some PTMs might be mis-assigned to incorrect amino acid and we’ve not done FDR thresholding on this (</a:t>
            </a:r>
            <a:r>
              <a:rPr lang="en-GB" sz="2000" dirty="0">
                <a:solidFill>
                  <a:schemeClr val="tx1"/>
                </a:solidFill>
                <a:latin typeface="Arial" panose="020B0604020202020204" pitchFamily="34" charset="0"/>
                <a:cs typeface="Arial" panose="020B0604020202020204" pitchFamily="34" charset="0"/>
              </a:rPr>
              <a:t>don’t fully understand assignment but it’s based on PTM prophet; Andy advised to go with Y-containing </a:t>
            </a:r>
            <a:r>
              <a:rPr lang="en-GB" sz="2000" b="1" dirty="0">
                <a:solidFill>
                  <a:schemeClr val="tx1"/>
                </a:solidFill>
                <a:latin typeface="Arial" panose="020B0604020202020204" pitchFamily="34" charset="0"/>
                <a:cs typeface="Arial" panose="020B0604020202020204" pitchFamily="34" charset="0"/>
              </a:rPr>
              <a:t>) </a:t>
            </a:r>
            <a:endParaRPr lang="en-GB" sz="800" dirty="0">
              <a:solidFill>
                <a:schemeClr val="tx1"/>
              </a:solidFill>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977C9530-2CB1-2AF0-560E-4066A93051C2}"/>
              </a:ext>
            </a:extLst>
          </p:cNvPr>
          <p:cNvSpPr/>
          <p:nvPr/>
        </p:nvSpPr>
        <p:spPr>
          <a:xfrm>
            <a:off x="4165920" y="2944793"/>
            <a:ext cx="3860159" cy="166752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Arial" panose="020B0604020202020204" pitchFamily="34" charset="0"/>
                <a:cs typeface="Arial" panose="020B0604020202020204" pitchFamily="34" charset="0"/>
              </a:rPr>
              <a:t>DECOY Foreground:</a:t>
            </a:r>
          </a:p>
          <a:p>
            <a:pPr algn="ctr"/>
            <a:r>
              <a:rPr lang="en-GB" sz="2800" b="1" dirty="0">
                <a:solidFill>
                  <a:schemeClr val="tx1"/>
                </a:solidFill>
                <a:latin typeface="Arial" panose="020B0604020202020204" pitchFamily="34" charset="0"/>
                <a:cs typeface="Arial" panose="020B0604020202020204" pitchFamily="34" charset="0"/>
              </a:rPr>
              <a:t>Y-containing in </a:t>
            </a:r>
          </a:p>
          <a:p>
            <a:pPr algn="ctr"/>
            <a:r>
              <a:rPr lang="en-GB" sz="2800" b="1" dirty="0">
                <a:solidFill>
                  <a:schemeClr val="tx1"/>
                </a:solidFill>
                <a:latin typeface="Arial" panose="020B0604020202020204" pitchFamily="34" charset="0"/>
                <a:cs typeface="Arial" panose="020B0604020202020204" pitchFamily="34" charset="0"/>
              </a:rPr>
              <a:t>DECOY Bin(s)</a:t>
            </a:r>
            <a:endParaRPr lang="en-GB" sz="2000" b="1" dirty="0">
              <a:solidFill>
                <a:schemeClr val="tx1"/>
              </a:solidFill>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214BF69B-4F5D-A2EA-C9C6-31300407D0A5}"/>
              </a:ext>
            </a:extLst>
          </p:cNvPr>
          <p:cNvSpPr/>
          <p:nvPr/>
        </p:nvSpPr>
        <p:spPr>
          <a:xfrm>
            <a:off x="108029" y="2944793"/>
            <a:ext cx="3860159" cy="1667520"/>
          </a:xfrm>
          <a:prstGeom prst="rect">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Arial" panose="020B0604020202020204" pitchFamily="34" charset="0"/>
                <a:cs typeface="Arial" panose="020B0604020202020204" pitchFamily="34" charset="0"/>
              </a:rPr>
              <a:t>Foreground:</a:t>
            </a:r>
          </a:p>
          <a:p>
            <a:pPr algn="ctr"/>
            <a:r>
              <a:rPr lang="en-GB" sz="2800" b="1" dirty="0">
                <a:solidFill>
                  <a:schemeClr val="tx1"/>
                </a:solidFill>
                <a:latin typeface="Arial" panose="020B0604020202020204" pitchFamily="34" charset="0"/>
                <a:cs typeface="Arial" panose="020B0604020202020204" pitchFamily="34" charset="0"/>
              </a:rPr>
              <a:t>Y-containing in </a:t>
            </a:r>
          </a:p>
          <a:p>
            <a:pPr algn="ctr"/>
            <a:r>
              <a:rPr lang="en-GB" sz="2800" b="1" dirty="0">
                <a:solidFill>
                  <a:schemeClr val="tx1"/>
                </a:solidFill>
                <a:latin typeface="Arial" panose="020B0604020202020204" pitchFamily="34" charset="0"/>
                <a:cs typeface="Arial" panose="020B0604020202020204" pitchFamily="34" charset="0"/>
              </a:rPr>
              <a:t>Bin of interest</a:t>
            </a:r>
            <a:endParaRPr lang="en-GB" sz="2000" b="1" dirty="0">
              <a:solidFill>
                <a:schemeClr val="tx1"/>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4DED7CAA-FF73-353C-116B-ED3F5E875DDB}"/>
              </a:ext>
            </a:extLst>
          </p:cNvPr>
          <p:cNvSpPr/>
          <p:nvPr/>
        </p:nvSpPr>
        <p:spPr>
          <a:xfrm>
            <a:off x="8137965" y="2944793"/>
            <a:ext cx="3860159" cy="1667520"/>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Arial" panose="020B0604020202020204" pitchFamily="34" charset="0"/>
                <a:cs typeface="Arial" panose="020B0604020202020204" pitchFamily="34" charset="0"/>
              </a:rPr>
              <a:t>Background:</a:t>
            </a:r>
          </a:p>
          <a:p>
            <a:pPr algn="ctr"/>
            <a:r>
              <a:rPr lang="en-GB" sz="2800" b="1" dirty="0">
                <a:solidFill>
                  <a:schemeClr val="tx1"/>
                </a:solidFill>
                <a:latin typeface="Arial" panose="020B0604020202020204" pitchFamily="34" charset="0"/>
                <a:cs typeface="Arial" panose="020B0604020202020204" pitchFamily="34" charset="0"/>
              </a:rPr>
              <a:t>Y-containing in </a:t>
            </a:r>
          </a:p>
          <a:p>
            <a:pPr algn="ctr"/>
            <a:r>
              <a:rPr lang="en-GB" sz="2800" b="1" dirty="0">
                <a:solidFill>
                  <a:schemeClr val="tx1"/>
                </a:solidFill>
                <a:latin typeface="Arial" panose="020B0604020202020204" pitchFamily="34" charset="0"/>
                <a:cs typeface="Arial" panose="020B0604020202020204" pitchFamily="34" charset="0"/>
              </a:rPr>
              <a:t>all bins</a:t>
            </a:r>
            <a:endParaRPr lang="en-GB" sz="2000" b="1" dirty="0">
              <a:solidFill>
                <a:schemeClr val="tx1"/>
              </a:solidFill>
              <a:latin typeface="Arial" panose="020B0604020202020204" pitchFamily="34" charset="0"/>
              <a:cs typeface="Arial" panose="020B0604020202020204" pitchFamily="34" charset="0"/>
            </a:endParaRPr>
          </a:p>
        </p:txBody>
      </p:sp>
      <p:cxnSp>
        <p:nvCxnSpPr>
          <p:cNvPr id="11" name="Straight Arrow Connector 10">
            <a:extLst>
              <a:ext uri="{FF2B5EF4-FFF2-40B4-BE49-F238E27FC236}">
                <a16:creationId xmlns:a16="http://schemas.microsoft.com/office/drawing/2014/main" id="{20F845B9-3480-744B-B1A2-4B9E45967726}"/>
              </a:ext>
            </a:extLst>
          </p:cNvPr>
          <p:cNvCxnSpPr>
            <a:cxnSpLocks/>
          </p:cNvCxnSpPr>
          <p:nvPr/>
        </p:nvCxnSpPr>
        <p:spPr>
          <a:xfrm>
            <a:off x="6096000" y="4803494"/>
            <a:ext cx="0" cy="706055"/>
          </a:xfrm>
          <a:prstGeom prst="straightConnector1">
            <a:avLst/>
          </a:prstGeom>
          <a:ln w="127000">
            <a:tailEnd type="triangle"/>
          </a:ln>
        </p:spPr>
        <p:style>
          <a:lnRef idx="1">
            <a:schemeClr val="dk1"/>
          </a:lnRef>
          <a:fillRef idx="0">
            <a:schemeClr val="dk1"/>
          </a:fillRef>
          <a:effectRef idx="0">
            <a:schemeClr val="dk1"/>
          </a:effectRef>
          <a:fontRef idx="minor">
            <a:schemeClr val="tx1"/>
          </a:fontRef>
        </p:style>
      </p:cxnSp>
      <p:sp>
        <p:nvSpPr>
          <p:cNvPr id="12" name="Rectangle 11">
            <a:extLst>
              <a:ext uri="{FF2B5EF4-FFF2-40B4-BE49-F238E27FC236}">
                <a16:creationId xmlns:a16="http://schemas.microsoft.com/office/drawing/2014/main" id="{1A3A790B-25AC-0B55-CAA4-7765B8480C94}"/>
              </a:ext>
            </a:extLst>
          </p:cNvPr>
          <p:cNvSpPr/>
          <p:nvPr/>
        </p:nvSpPr>
        <p:spPr>
          <a:xfrm>
            <a:off x="108029" y="5220182"/>
            <a:ext cx="11890091" cy="1667520"/>
          </a:xfrm>
          <a:prstGeom prst="rect">
            <a:avLst/>
          </a:prstGeom>
          <a:no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Arial" panose="020B0604020202020204" pitchFamily="34" charset="0"/>
                <a:cs typeface="Arial" panose="020B0604020202020204" pitchFamily="34" charset="0"/>
              </a:rPr>
              <a:t>Only include peptidoforms with assigned protein IDs that are part of </a:t>
            </a:r>
            <a:r>
              <a:rPr lang="en-GB" sz="2800" b="1" dirty="0" err="1">
                <a:solidFill>
                  <a:schemeClr val="tx1"/>
                </a:solidFill>
                <a:latin typeface="Arial" panose="020B0604020202020204" pitchFamily="34" charset="0"/>
                <a:cs typeface="Arial" panose="020B0604020202020204" pitchFamily="34" charset="0"/>
              </a:rPr>
              <a:t>SwissProt</a:t>
            </a:r>
            <a:r>
              <a:rPr lang="en-GB" sz="2800" b="1" dirty="0">
                <a:solidFill>
                  <a:schemeClr val="tx1"/>
                </a:solidFill>
                <a:latin typeface="Arial" panose="020B0604020202020204" pitchFamily="34" charset="0"/>
                <a:cs typeface="Arial" panose="020B0604020202020204" pitchFamily="34" charset="0"/>
              </a:rPr>
              <a:t> (reviewed human proteome, ~20,000 proteins)</a:t>
            </a:r>
          </a:p>
        </p:txBody>
      </p:sp>
      <p:sp>
        <p:nvSpPr>
          <p:cNvPr id="2" name="Title 1">
            <a:extLst>
              <a:ext uri="{FF2B5EF4-FFF2-40B4-BE49-F238E27FC236}">
                <a16:creationId xmlns:a16="http://schemas.microsoft.com/office/drawing/2014/main" id="{656AA54C-3C37-BAC8-B9D5-8BC4B6281263}"/>
              </a:ext>
            </a:extLst>
          </p:cNvPr>
          <p:cNvSpPr txBox="1">
            <a:spLocks/>
          </p:cNvSpPr>
          <p:nvPr/>
        </p:nvSpPr>
        <p:spPr>
          <a:xfrm>
            <a:off x="-1" y="-267800"/>
            <a:ext cx="1212373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a:latin typeface="Arial" panose="020B0604020202020204" pitchFamily="34" charset="0"/>
                <a:cs typeface="Arial" panose="020B0604020202020204" pitchFamily="34" charset="0"/>
              </a:rPr>
              <a:t>Pathway enrichment - filtering</a:t>
            </a:r>
          </a:p>
        </p:txBody>
      </p:sp>
    </p:spTree>
    <p:extLst>
      <p:ext uri="{BB962C8B-B14F-4D97-AF65-F5344CB8AC3E}">
        <p14:creationId xmlns:p14="http://schemas.microsoft.com/office/powerpoint/2010/main" val="2480689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3ED3656-0336-19FA-17BD-2A530B41CB24}"/>
              </a:ext>
            </a:extLst>
          </p:cNvPr>
          <p:cNvSpPr txBox="1">
            <a:spLocks/>
          </p:cNvSpPr>
          <p:nvPr/>
        </p:nvSpPr>
        <p:spPr>
          <a:xfrm>
            <a:off x="0" y="111813"/>
            <a:ext cx="1208397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000" dirty="0">
                <a:latin typeface="Arial" panose="020B0604020202020204" pitchFamily="34" charset="0"/>
                <a:cs typeface="Arial" panose="020B0604020202020204" pitchFamily="34" charset="0"/>
              </a:rPr>
              <a:t>Enrichment analysis: Cellular Component GO terms</a:t>
            </a:r>
          </a:p>
        </p:txBody>
      </p:sp>
      <p:pic>
        <p:nvPicPr>
          <p:cNvPr id="9" name="Picture 8">
            <a:extLst>
              <a:ext uri="{FF2B5EF4-FFF2-40B4-BE49-F238E27FC236}">
                <a16:creationId xmlns:a16="http://schemas.microsoft.com/office/drawing/2014/main" id="{76144545-0A60-21BC-C64F-7A4C331F697D}"/>
              </a:ext>
            </a:extLst>
          </p:cNvPr>
          <p:cNvPicPr>
            <a:picLocks noChangeAspect="1"/>
          </p:cNvPicPr>
          <p:nvPr/>
        </p:nvPicPr>
        <p:blipFill>
          <a:blip r:embed="rId2"/>
          <a:stretch>
            <a:fillRect/>
          </a:stretch>
        </p:blipFill>
        <p:spPr>
          <a:xfrm>
            <a:off x="2848869" y="1966346"/>
            <a:ext cx="2917280" cy="4140000"/>
          </a:xfrm>
          <a:prstGeom prst="rect">
            <a:avLst/>
          </a:prstGeom>
        </p:spPr>
      </p:pic>
      <p:sp>
        <p:nvSpPr>
          <p:cNvPr id="12" name="TextBox 11">
            <a:extLst>
              <a:ext uri="{FF2B5EF4-FFF2-40B4-BE49-F238E27FC236}">
                <a16:creationId xmlns:a16="http://schemas.microsoft.com/office/drawing/2014/main" id="{2FE78843-280C-F80F-4FCD-7685DC17CA72}"/>
              </a:ext>
            </a:extLst>
          </p:cNvPr>
          <p:cNvSpPr txBox="1"/>
          <p:nvPr/>
        </p:nvSpPr>
        <p:spPr>
          <a:xfrm>
            <a:off x="301312"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-0.0175_-0.0125 </a:t>
            </a:r>
            <a:endParaRPr lang="en-GB" dirty="0"/>
          </a:p>
        </p:txBody>
      </p:sp>
      <p:sp>
        <p:nvSpPr>
          <p:cNvPr id="13" name="TextBox 12">
            <a:extLst>
              <a:ext uri="{FF2B5EF4-FFF2-40B4-BE49-F238E27FC236}">
                <a16:creationId xmlns:a16="http://schemas.microsoft.com/office/drawing/2014/main" id="{1CEDD5D9-BEF3-2B6B-0342-E9262FD9BC6E}"/>
              </a:ext>
            </a:extLst>
          </p:cNvPr>
          <p:cNvSpPr txBox="1"/>
          <p:nvPr/>
        </p:nvSpPr>
        <p:spPr>
          <a:xfrm>
            <a:off x="3253960"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-0.0125_-0.0075 </a:t>
            </a:r>
            <a:endParaRPr lang="en-GB" dirty="0"/>
          </a:p>
        </p:txBody>
      </p:sp>
      <p:sp>
        <p:nvSpPr>
          <p:cNvPr id="14" name="TextBox 13">
            <a:extLst>
              <a:ext uri="{FF2B5EF4-FFF2-40B4-BE49-F238E27FC236}">
                <a16:creationId xmlns:a16="http://schemas.microsoft.com/office/drawing/2014/main" id="{47F17B87-0781-60A0-F6F6-5C03B1B80646}"/>
              </a:ext>
            </a:extLst>
          </p:cNvPr>
          <p:cNvSpPr txBox="1"/>
          <p:nvPr/>
        </p:nvSpPr>
        <p:spPr>
          <a:xfrm>
            <a:off x="9507490"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0.0125_0.0175 </a:t>
            </a:r>
            <a:endParaRPr lang="en-GB" dirty="0"/>
          </a:p>
        </p:txBody>
      </p:sp>
      <p:sp>
        <p:nvSpPr>
          <p:cNvPr id="15" name="TextBox 14">
            <a:extLst>
              <a:ext uri="{FF2B5EF4-FFF2-40B4-BE49-F238E27FC236}">
                <a16:creationId xmlns:a16="http://schemas.microsoft.com/office/drawing/2014/main" id="{2E22DAC4-F16E-C6B1-77C9-7A4298E1A824}"/>
              </a:ext>
            </a:extLst>
          </p:cNvPr>
          <p:cNvSpPr txBox="1"/>
          <p:nvPr/>
        </p:nvSpPr>
        <p:spPr>
          <a:xfrm>
            <a:off x="6439052"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0.0075_0.0125 </a:t>
            </a:r>
            <a:endParaRPr lang="en-GB" dirty="0"/>
          </a:p>
        </p:txBody>
      </p:sp>
      <p:pic>
        <p:nvPicPr>
          <p:cNvPr id="17" name="Picture 16">
            <a:extLst>
              <a:ext uri="{FF2B5EF4-FFF2-40B4-BE49-F238E27FC236}">
                <a16:creationId xmlns:a16="http://schemas.microsoft.com/office/drawing/2014/main" id="{05723B65-D0E2-8630-74D0-93A6BCF429F9}"/>
              </a:ext>
            </a:extLst>
          </p:cNvPr>
          <p:cNvPicPr>
            <a:picLocks noChangeAspect="1"/>
          </p:cNvPicPr>
          <p:nvPr/>
        </p:nvPicPr>
        <p:blipFill>
          <a:blip r:embed="rId3"/>
          <a:stretch>
            <a:fillRect/>
          </a:stretch>
        </p:blipFill>
        <p:spPr>
          <a:xfrm>
            <a:off x="-156294" y="1966346"/>
            <a:ext cx="2988016" cy="4055165"/>
          </a:xfrm>
          <a:prstGeom prst="rect">
            <a:avLst/>
          </a:prstGeom>
        </p:spPr>
      </p:pic>
      <p:sp>
        <p:nvSpPr>
          <p:cNvPr id="18" name="TextBox 17">
            <a:extLst>
              <a:ext uri="{FF2B5EF4-FFF2-40B4-BE49-F238E27FC236}">
                <a16:creationId xmlns:a16="http://schemas.microsoft.com/office/drawing/2014/main" id="{DE47EE20-8375-3FA9-1572-6EADE99A48E4}"/>
              </a:ext>
            </a:extLst>
          </p:cNvPr>
          <p:cNvSpPr txBox="1"/>
          <p:nvPr/>
        </p:nvSpPr>
        <p:spPr>
          <a:xfrm>
            <a:off x="0" y="745855"/>
            <a:ext cx="6835140" cy="646331"/>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NB: Small number of genes, hits not significant post-FDR, but seem biologically relevant</a:t>
            </a:r>
            <a:endParaRPr lang="en-GB" dirty="0"/>
          </a:p>
        </p:txBody>
      </p:sp>
      <p:pic>
        <p:nvPicPr>
          <p:cNvPr id="20" name="Picture 19">
            <a:extLst>
              <a:ext uri="{FF2B5EF4-FFF2-40B4-BE49-F238E27FC236}">
                <a16:creationId xmlns:a16="http://schemas.microsoft.com/office/drawing/2014/main" id="{34B6CDBA-CC1C-F340-BAAB-8A67E5FE1499}"/>
              </a:ext>
            </a:extLst>
          </p:cNvPr>
          <p:cNvPicPr>
            <a:picLocks noChangeAspect="1"/>
          </p:cNvPicPr>
          <p:nvPr/>
        </p:nvPicPr>
        <p:blipFill>
          <a:blip r:embed="rId4"/>
          <a:stretch>
            <a:fillRect/>
          </a:stretch>
        </p:blipFill>
        <p:spPr>
          <a:xfrm>
            <a:off x="6032094" y="1990378"/>
            <a:ext cx="2921014" cy="4140000"/>
          </a:xfrm>
          <a:prstGeom prst="rect">
            <a:avLst/>
          </a:prstGeom>
        </p:spPr>
      </p:pic>
      <p:pic>
        <p:nvPicPr>
          <p:cNvPr id="22" name="Picture 21">
            <a:extLst>
              <a:ext uri="{FF2B5EF4-FFF2-40B4-BE49-F238E27FC236}">
                <a16:creationId xmlns:a16="http://schemas.microsoft.com/office/drawing/2014/main" id="{EB5EB3FB-7A3D-A76A-52B4-E14C75EFDA13}"/>
              </a:ext>
            </a:extLst>
          </p:cNvPr>
          <p:cNvPicPr>
            <a:picLocks noChangeAspect="1"/>
          </p:cNvPicPr>
          <p:nvPr/>
        </p:nvPicPr>
        <p:blipFill>
          <a:blip r:embed="rId5"/>
          <a:stretch>
            <a:fillRect/>
          </a:stretch>
        </p:blipFill>
        <p:spPr>
          <a:xfrm>
            <a:off x="9219053" y="1966346"/>
            <a:ext cx="2962264" cy="4140000"/>
          </a:xfrm>
          <a:prstGeom prst="rect">
            <a:avLst/>
          </a:prstGeom>
        </p:spPr>
      </p:pic>
      <p:cxnSp>
        <p:nvCxnSpPr>
          <p:cNvPr id="24" name="Straight Connector 23">
            <a:extLst>
              <a:ext uri="{FF2B5EF4-FFF2-40B4-BE49-F238E27FC236}">
                <a16:creationId xmlns:a16="http://schemas.microsoft.com/office/drawing/2014/main" id="{323C5DF8-CC89-4CFA-B558-D87606F5621E}"/>
              </a:ext>
            </a:extLst>
          </p:cNvPr>
          <p:cNvCxnSpPr>
            <a:cxnSpLocks/>
          </p:cNvCxnSpPr>
          <p:nvPr/>
        </p:nvCxnSpPr>
        <p:spPr>
          <a:xfrm flipH="1">
            <a:off x="2831722" y="1309299"/>
            <a:ext cx="17147" cy="5414344"/>
          </a:xfrm>
          <a:prstGeom prst="line">
            <a:avLst/>
          </a:prstGeom>
          <a:ln w="25400"/>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8E75910A-02B8-A684-8DDC-6D02485556BC}"/>
              </a:ext>
            </a:extLst>
          </p:cNvPr>
          <p:cNvCxnSpPr>
            <a:cxnSpLocks/>
          </p:cNvCxnSpPr>
          <p:nvPr/>
        </p:nvCxnSpPr>
        <p:spPr>
          <a:xfrm flipH="1">
            <a:off x="5937733" y="1309299"/>
            <a:ext cx="17147" cy="5414344"/>
          </a:xfrm>
          <a:prstGeom prst="line">
            <a:avLst/>
          </a:prstGeom>
          <a:ln w="25400"/>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BB78D58D-5511-CBD5-0096-6824DD347302}"/>
              </a:ext>
            </a:extLst>
          </p:cNvPr>
          <p:cNvCxnSpPr>
            <a:cxnSpLocks/>
          </p:cNvCxnSpPr>
          <p:nvPr/>
        </p:nvCxnSpPr>
        <p:spPr>
          <a:xfrm flipH="1">
            <a:off x="9124692" y="1309299"/>
            <a:ext cx="17147" cy="5414344"/>
          </a:xfrm>
          <a:prstGeom prst="line">
            <a:avLst/>
          </a:prstGeom>
          <a:ln w="25400"/>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39067799-6661-CBDE-A3A4-FF5600E47C22}"/>
              </a:ext>
            </a:extLst>
          </p:cNvPr>
          <p:cNvSpPr txBox="1"/>
          <p:nvPr/>
        </p:nvSpPr>
        <p:spPr>
          <a:xfrm>
            <a:off x="-110409" y="2668112"/>
            <a:ext cx="1020182" cy="646331"/>
          </a:xfrm>
          <a:prstGeom prst="rect">
            <a:avLst/>
          </a:prstGeom>
          <a:noFill/>
        </p:spPr>
        <p:txBody>
          <a:bodyPr wrap="square">
            <a:spAutoFit/>
          </a:bodyPr>
          <a:lstStyle/>
          <a:p>
            <a:r>
              <a:rPr lang="en-GB" sz="1800" b="1" dirty="0">
                <a:solidFill>
                  <a:schemeClr val="tx1"/>
                </a:solidFill>
                <a:latin typeface="Arial" panose="020B0604020202020204" pitchFamily="34" charset="0"/>
                <a:cs typeface="Arial" panose="020B0604020202020204" pitchFamily="34" charset="0"/>
              </a:rPr>
              <a:t>Golgi-related</a:t>
            </a:r>
            <a:endParaRPr lang="en-GB" dirty="0"/>
          </a:p>
        </p:txBody>
      </p:sp>
      <p:sp>
        <p:nvSpPr>
          <p:cNvPr id="29" name="TextBox 28">
            <a:extLst>
              <a:ext uri="{FF2B5EF4-FFF2-40B4-BE49-F238E27FC236}">
                <a16:creationId xmlns:a16="http://schemas.microsoft.com/office/drawing/2014/main" id="{CECEBFB3-0F50-6FCB-D250-CD40BA24C044}"/>
              </a:ext>
            </a:extLst>
          </p:cNvPr>
          <p:cNvSpPr txBox="1"/>
          <p:nvPr/>
        </p:nvSpPr>
        <p:spPr>
          <a:xfrm>
            <a:off x="0" y="5098181"/>
            <a:ext cx="1020182" cy="923330"/>
          </a:xfrm>
          <a:prstGeom prst="rect">
            <a:avLst/>
          </a:prstGeom>
          <a:noFill/>
        </p:spPr>
        <p:txBody>
          <a:bodyPr wrap="square">
            <a:spAutoFit/>
          </a:bodyPr>
          <a:lstStyle/>
          <a:p>
            <a:r>
              <a:rPr lang="en-GB" sz="1800" b="1" dirty="0">
                <a:solidFill>
                  <a:schemeClr val="tx1"/>
                </a:solidFill>
                <a:latin typeface="Arial" panose="020B0604020202020204" pitchFamily="34" charset="0"/>
                <a:cs typeface="Arial" panose="020B0604020202020204" pitchFamily="34" charset="0"/>
              </a:rPr>
              <a:t>ECM</a:t>
            </a:r>
          </a:p>
          <a:p>
            <a:r>
              <a:rPr lang="en-GB" b="1" dirty="0">
                <a:latin typeface="Arial" panose="020B0604020202020204" pitchFamily="34" charset="0"/>
                <a:cs typeface="Arial" panose="020B0604020202020204" pitchFamily="34" charset="0"/>
              </a:rPr>
              <a:t>= </a:t>
            </a:r>
            <a:r>
              <a:rPr lang="en-GB" sz="1600" b="1" dirty="0">
                <a:latin typeface="Arial" panose="020B0604020202020204" pitchFamily="34" charset="0"/>
                <a:cs typeface="Arial" panose="020B0604020202020204" pitchFamily="34" charset="0"/>
              </a:rPr>
              <a:t>secreted</a:t>
            </a:r>
            <a:endParaRPr lang="en-GB" dirty="0"/>
          </a:p>
        </p:txBody>
      </p:sp>
      <p:sp>
        <p:nvSpPr>
          <p:cNvPr id="30" name="TextBox 29">
            <a:extLst>
              <a:ext uri="{FF2B5EF4-FFF2-40B4-BE49-F238E27FC236}">
                <a16:creationId xmlns:a16="http://schemas.microsoft.com/office/drawing/2014/main" id="{A0231530-2279-2145-F1AC-DB214E349D77}"/>
              </a:ext>
            </a:extLst>
          </p:cNvPr>
          <p:cNvSpPr txBox="1"/>
          <p:nvPr/>
        </p:nvSpPr>
        <p:spPr>
          <a:xfrm>
            <a:off x="3130104" y="3618844"/>
            <a:ext cx="1640714" cy="923330"/>
          </a:xfrm>
          <a:prstGeom prst="rect">
            <a:avLst/>
          </a:prstGeom>
          <a:noFill/>
        </p:spPr>
        <p:txBody>
          <a:bodyPr wrap="square">
            <a:spAutoFit/>
          </a:bodyPr>
          <a:lstStyle/>
          <a:p>
            <a:r>
              <a:rPr lang="en-GB" sz="1800" b="1" dirty="0">
                <a:solidFill>
                  <a:schemeClr val="tx1"/>
                </a:solidFill>
                <a:latin typeface="Arial" panose="020B0604020202020204" pitchFamily="34" charset="0"/>
                <a:cs typeface="Arial" panose="020B0604020202020204" pitchFamily="34" charset="0"/>
              </a:rPr>
              <a:t>ECM</a:t>
            </a:r>
          </a:p>
          <a:p>
            <a:r>
              <a:rPr lang="en-GB" b="1" dirty="0">
                <a:latin typeface="Arial" panose="020B0604020202020204" pitchFamily="34" charset="0"/>
                <a:cs typeface="Arial" panose="020B0604020202020204" pitchFamily="34" charset="0"/>
              </a:rPr>
              <a:t>+ membrane components</a:t>
            </a:r>
            <a:endParaRPr lang="en-GB" sz="1800" b="1" dirty="0">
              <a:solidFill>
                <a:schemeClr val="tx1"/>
              </a:solidFill>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07506B5E-7A33-FF57-1370-B1E8EC740B2C}"/>
              </a:ext>
            </a:extLst>
          </p:cNvPr>
          <p:cNvSpPr txBox="1"/>
          <p:nvPr/>
        </p:nvSpPr>
        <p:spPr>
          <a:xfrm>
            <a:off x="6253261" y="6130378"/>
            <a:ext cx="2571182" cy="646331"/>
          </a:xfrm>
          <a:prstGeom prst="rect">
            <a:avLst/>
          </a:prstGeom>
          <a:noFill/>
        </p:spPr>
        <p:txBody>
          <a:bodyPr wrap="square">
            <a:spAutoFit/>
          </a:bodyPr>
          <a:lstStyle/>
          <a:p>
            <a:r>
              <a:rPr lang="en-GB" sz="1800" b="1" dirty="0">
                <a:solidFill>
                  <a:schemeClr val="tx1"/>
                </a:solidFill>
                <a:latin typeface="Arial" panose="020B0604020202020204" pitchFamily="34" charset="0"/>
                <a:cs typeface="Arial" panose="020B0604020202020204" pitchFamily="34" charset="0"/>
              </a:rPr>
              <a:t>No secreted, membrane, or </a:t>
            </a:r>
            <a:r>
              <a:rPr lang="en-GB" b="1" dirty="0">
                <a:latin typeface="Arial" panose="020B0604020202020204" pitchFamily="34" charset="0"/>
                <a:cs typeface="Arial" panose="020B0604020202020204" pitchFamily="34" charset="0"/>
              </a:rPr>
              <a:t>G</a:t>
            </a:r>
            <a:r>
              <a:rPr lang="en-GB" sz="1800" b="1" dirty="0">
                <a:solidFill>
                  <a:schemeClr val="tx1"/>
                </a:solidFill>
                <a:latin typeface="Arial" panose="020B0604020202020204" pitchFamily="34" charset="0"/>
                <a:cs typeface="Arial" panose="020B0604020202020204" pitchFamily="34" charset="0"/>
              </a:rPr>
              <a:t>olgi </a:t>
            </a:r>
          </a:p>
        </p:txBody>
      </p:sp>
      <p:sp>
        <p:nvSpPr>
          <p:cNvPr id="33" name="TextBox 32">
            <a:extLst>
              <a:ext uri="{FF2B5EF4-FFF2-40B4-BE49-F238E27FC236}">
                <a16:creationId xmlns:a16="http://schemas.microsoft.com/office/drawing/2014/main" id="{D862DA31-6CBC-3FA8-C8E1-FE10BB7BB179}"/>
              </a:ext>
            </a:extLst>
          </p:cNvPr>
          <p:cNvSpPr txBox="1"/>
          <p:nvPr/>
        </p:nvSpPr>
        <p:spPr>
          <a:xfrm>
            <a:off x="9313423" y="6130378"/>
            <a:ext cx="2571182" cy="646331"/>
          </a:xfrm>
          <a:prstGeom prst="rect">
            <a:avLst/>
          </a:prstGeom>
          <a:noFill/>
        </p:spPr>
        <p:txBody>
          <a:bodyPr wrap="square">
            <a:spAutoFit/>
          </a:bodyPr>
          <a:lstStyle/>
          <a:p>
            <a:r>
              <a:rPr lang="en-GB" sz="1800" b="1" dirty="0">
                <a:solidFill>
                  <a:schemeClr val="tx1"/>
                </a:solidFill>
                <a:latin typeface="Arial" panose="020B0604020202020204" pitchFamily="34" charset="0"/>
                <a:cs typeface="Arial" panose="020B0604020202020204" pitchFamily="34" charset="0"/>
              </a:rPr>
              <a:t>No secreted, membrane, or </a:t>
            </a:r>
            <a:r>
              <a:rPr lang="en-GB" b="1" dirty="0">
                <a:latin typeface="Arial" panose="020B0604020202020204" pitchFamily="34" charset="0"/>
                <a:cs typeface="Arial" panose="020B0604020202020204" pitchFamily="34" charset="0"/>
              </a:rPr>
              <a:t>G</a:t>
            </a:r>
            <a:r>
              <a:rPr lang="en-GB" sz="1800" b="1" dirty="0">
                <a:solidFill>
                  <a:schemeClr val="tx1"/>
                </a:solidFill>
                <a:latin typeface="Arial" panose="020B0604020202020204" pitchFamily="34" charset="0"/>
                <a:cs typeface="Arial" panose="020B0604020202020204" pitchFamily="34" charset="0"/>
              </a:rPr>
              <a:t>olgi </a:t>
            </a:r>
          </a:p>
        </p:txBody>
      </p:sp>
    </p:spTree>
    <p:extLst>
      <p:ext uri="{BB962C8B-B14F-4D97-AF65-F5344CB8AC3E}">
        <p14:creationId xmlns:p14="http://schemas.microsoft.com/office/powerpoint/2010/main" val="27127229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04D145-CF00-294D-4642-B7D0DDEB0FA9}"/>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400FFD6E-A501-B8E2-881B-2BF17FB67D7D}"/>
              </a:ext>
            </a:extLst>
          </p:cNvPr>
          <p:cNvSpPr txBox="1">
            <a:spLocks/>
          </p:cNvSpPr>
          <p:nvPr/>
        </p:nvSpPr>
        <p:spPr>
          <a:xfrm>
            <a:off x="0" y="111813"/>
            <a:ext cx="1208397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000" dirty="0">
                <a:latin typeface="Arial" panose="020B0604020202020204" pitchFamily="34" charset="0"/>
                <a:cs typeface="Arial" panose="020B0604020202020204" pitchFamily="34" charset="0"/>
              </a:rPr>
              <a:t>Enrichment analysis: Molecular Function GO terms</a:t>
            </a:r>
          </a:p>
        </p:txBody>
      </p:sp>
      <p:pic>
        <p:nvPicPr>
          <p:cNvPr id="3" name="Picture 2">
            <a:extLst>
              <a:ext uri="{FF2B5EF4-FFF2-40B4-BE49-F238E27FC236}">
                <a16:creationId xmlns:a16="http://schemas.microsoft.com/office/drawing/2014/main" id="{C17A6FC7-D79F-17C5-0324-9AFF49746019}"/>
              </a:ext>
            </a:extLst>
          </p:cNvPr>
          <p:cNvPicPr>
            <a:picLocks noChangeAspect="1"/>
          </p:cNvPicPr>
          <p:nvPr/>
        </p:nvPicPr>
        <p:blipFill>
          <a:blip r:embed="rId2"/>
          <a:stretch>
            <a:fillRect/>
          </a:stretch>
        </p:blipFill>
        <p:spPr>
          <a:xfrm>
            <a:off x="2848237" y="2010509"/>
            <a:ext cx="2939371" cy="4140000"/>
          </a:xfrm>
          <a:prstGeom prst="rect">
            <a:avLst/>
          </a:prstGeom>
        </p:spPr>
      </p:pic>
      <p:sp>
        <p:nvSpPr>
          <p:cNvPr id="5" name="TextBox 4">
            <a:extLst>
              <a:ext uri="{FF2B5EF4-FFF2-40B4-BE49-F238E27FC236}">
                <a16:creationId xmlns:a16="http://schemas.microsoft.com/office/drawing/2014/main" id="{F392AC3C-B85A-E06C-AB45-88E31C775706}"/>
              </a:ext>
            </a:extLst>
          </p:cNvPr>
          <p:cNvSpPr txBox="1"/>
          <p:nvPr/>
        </p:nvSpPr>
        <p:spPr>
          <a:xfrm>
            <a:off x="301312"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-0.0175_-0.0125 </a:t>
            </a:r>
            <a:endParaRPr lang="en-GB" dirty="0"/>
          </a:p>
        </p:txBody>
      </p:sp>
      <p:sp>
        <p:nvSpPr>
          <p:cNvPr id="6" name="TextBox 5">
            <a:extLst>
              <a:ext uri="{FF2B5EF4-FFF2-40B4-BE49-F238E27FC236}">
                <a16:creationId xmlns:a16="http://schemas.microsoft.com/office/drawing/2014/main" id="{01F29652-9BD2-FD9F-CDF2-FBB1B0E559DB}"/>
              </a:ext>
            </a:extLst>
          </p:cNvPr>
          <p:cNvSpPr txBox="1"/>
          <p:nvPr/>
        </p:nvSpPr>
        <p:spPr>
          <a:xfrm>
            <a:off x="3253960"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-0.0125_-0.0075 </a:t>
            </a:r>
            <a:endParaRPr lang="en-GB" dirty="0"/>
          </a:p>
        </p:txBody>
      </p:sp>
      <p:sp>
        <p:nvSpPr>
          <p:cNvPr id="7" name="TextBox 6">
            <a:extLst>
              <a:ext uri="{FF2B5EF4-FFF2-40B4-BE49-F238E27FC236}">
                <a16:creationId xmlns:a16="http://schemas.microsoft.com/office/drawing/2014/main" id="{7CADCACD-7FBE-F191-8A8E-0B90E38B5F3B}"/>
              </a:ext>
            </a:extLst>
          </p:cNvPr>
          <p:cNvSpPr txBox="1"/>
          <p:nvPr/>
        </p:nvSpPr>
        <p:spPr>
          <a:xfrm>
            <a:off x="9507490"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0.0125_0.0175 </a:t>
            </a:r>
            <a:endParaRPr lang="en-GB" dirty="0"/>
          </a:p>
        </p:txBody>
      </p:sp>
      <p:sp>
        <p:nvSpPr>
          <p:cNvPr id="8" name="TextBox 7">
            <a:extLst>
              <a:ext uri="{FF2B5EF4-FFF2-40B4-BE49-F238E27FC236}">
                <a16:creationId xmlns:a16="http://schemas.microsoft.com/office/drawing/2014/main" id="{E463A826-30DD-A9E3-8542-4D1FD31BB1B1}"/>
              </a:ext>
            </a:extLst>
          </p:cNvPr>
          <p:cNvSpPr txBox="1"/>
          <p:nvPr/>
        </p:nvSpPr>
        <p:spPr>
          <a:xfrm>
            <a:off x="6439052"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0.0075_0.0125 </a:t>
            </a:r>
            <a:endParaRPr lang="en-GB" dirty="0"/>
          </a:p>
        </p:txBody>
      </p:sp>
      <p:cxnSp>
        <p:nvCxnSpPr>
          <p:cNvPr id="11" name="Straight Connector 10">
            <a:extLst>
              <a:ext uri="{FF2B5EF4-FFF2-40B4-BE49-F238E27FC236}">
                <a16:creationId xmlns:a16="http://schemas.microsoft.com/office/drawing/2014/main" id="{05738B9A-36C4-8F0D-9AFE-CEC32B6BFC92}"/>
              </a:ext>
            </a:extLst>
          </p:cNvPr>
          <p:cNvCxnSpPr>
            <a:cxnSpLocks/>
          </p:cNvCxnSpPr>
          <p:nvPr/>
        </p:nvCxnSpPr>
        <p:spPr>
          <a:xfrm flipH="1">
            <a:off x="2831722" y="1309299"/>
            <a:ext cx="17147" cy="5414344"/>
          </a:xfrm>
          <a:prstGeom prst="line">
            <a:avLst/>
          </a:prstGeom>
          <a:ln w="25400"/>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17FC3BD0-274D-6D4A-B03A-CFAB35893AE4}"/>
              </a:ext>
            </a:extLst>
          </p:cNvPr>
          <p:cNvCxnSpPr>
            <a:cxnSpLocks/>
          </p:cNvCxnSpPr>
          <p:nvPr/>
        </p:nvCxnSpPr>
        <p:spPr>
          <a:xfrm flipH="1">
            <a:off x="5937733" y="1309299"/>
            <a:ext cx="17147" cy="5414344"/>
          </a:xfrm>
          <a:prstGeom prst="line">
            <a:avLst/>
          </a:prstGeom>
          <a:ln w="25400"/>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C14CC27B-662B-ABAA-3618-5F1A66331FEC}"/>
              </a:ext>
            </a:extLst>
          </p:cNvPr>
          <p:cNvCxnSpPr>
            <a:cxnSpLocks/>
          </p:cNvCxnSpPr>
          <p:nvPr/>
        </p:nvCxnSpPr>
        <p:spPr>
          <a:xfrm flipH="1">
            <a:off x="9124692" y="1309299"/>
            <a:ext cx="17147" cy="5414344"/>
          </a:xfrm>
          <a:prstGeom prst="line">
            <a:avLst/>
          </a:prstGeom>
          <a:ln w="25400"/>
        </p:spPr>
        <p:style>
          <a:lnRef idx="1">
            <a:schemeClr val="dk1"/>
          </a:lnRef>
          <a:fillRef idx="0">
            <a:schemeClr val="dk1"/>
          </a:fillRef>
          <a:effectRef idx="0">
            <a:schemeClr val="dk1"/>
          </a:effectRef>
          <a:fontRef idx="minor">
            <a:schemeClr val="tx1"/>
          </a:fontRef>
        </p:style>
      </p:cxnSp>
      <p:pic>
        <p:nvPicPr>
          <p:cNvPr id="15" name="Picture 14">
            <a:extLst>
              <a:ext uri="{FF2B5EF4-FFF2-40B4-BE49-F238E27FC236}">
                <a16:creationId xmlns:a16="http://schemas.microsoft.com/office/drawing/2014/main" id="{06DC8A0A-8136-CE7A-A2E6-4BBEB71404CB}"/>
              </a:ext>
            </a:extLst>
          </p:cNvPr>
          <p:cNvPicPr>
            <a:picLocks noChangeAspect="1"/>
          </p:cNvPicPr>
          <p:nvPr/>
        </p:nvPicPr>
        <p:blipFill>
          <a:blip r:embed="rId3"/>
          <a:stretch>
            <a:fillRect/>
          </a:stretch>
        </p:blipFill>
        <p:spPr>
          <a:xfrm>
            <a:off x="-257142" y="2010509"/>
            <a:ext cx="2997757" cy="4140000"/>
          </a:xfrm>
          <a:prstGeom prst="rect">
            <a:avLst/>
          </a:prstGeom>
        </p:spPr>
      </p:pic>
      <p:pic>
        <p:nvPicPr>
          <p:cNvPr id="17" name="Picture 16">
            <a:extLst>
              <a:ext uri="{FF2B5EF4-FFF2-40B4-BE49-F238E27FC236}">
                <a16:creationId xmlns:a16="http://schemas.microsoft.com/office/drawing/2014/main" id="{F9307774-2BFE-097F-C946-9546ECE7F1A0}"/>
              </a:ext>
            </a:extLst>
          </p:cNvPr>
          <p:cNvPicPr>
            <a:picLocks noChangeAspect="1"/>
          </p:cNvPicPr>
          <p:nvPr/>
        </p:nvPicPr>
        <p:blipFill>
          <a:blip r:embed="rId4"/>
          <a:stretch>
            <a:fillRect/>
          </a:stretch>
        </p:blipFill>
        <p:spPr>
          <a:xfrm>
            <a:off x="6005012" y="2010509"/>
            <a:ext cx="2969555" cy="4140000"/>
          </a:xfrm>
          <a:prstGeom prst="rect">
            <a:avLst/>
          </a:prstGeom>
        </p:spPr>
      </p:pic>
      <p:pic>
        <p:nvPicPr>
          <p:cNvPr id="19" name="Picture 18">
            <a:extLst>
              <a:ext uri="{FF2B5EF4-FFF2-40B4-BE49-F238E27FC236}">
                <a16:creationId xmlns:a16="http://schemas.microsoft.com/office/drawing/2014/main" id="{CE592F6C-7480-447D-F1C1-C7E5C8F00BBC}"/>
              </a:ext>
            </a:extLst>
          </p:cNvPr>
          <p:cNvPicPr>
            <a:picLocks noChangeAspect="1"/>
          </p:cNvPicPr>
          <p:nvPr/>
        </p:nvPicPr>
        <p:blipFill rotWithShape="1">
          <a:blip r:embed="rId5"/>
          <a:srcRect l="2988"/>
          <a:stretch/>
        </p:blipFill>
        <p:spPr>
          <a:xfrm>
            <a:off x="9141336" y="2010509"/>
            <a:ext cx="2943138" cy="4140000"/>
          </a:xfrm>
          <a:prstGeom prst="rect">
            <a:avLst/>
          </a:prstGeom>
        </p:spPr>
      </p:pic>
      <p:sp>
        <p:nvSpPr>
          <p:cNvPr id="20" name="TextBox 19">
            <a:extLst>
              <a:ext uri="{FF2B5EF4-FFF2-40B4-BE49-F238E27FC236}">
                <a16:creationId xmlns:a16="http://schemas.microsoft.com/office/drawing/2014/main" id="{870D8B1E-3FCC-CE72-F78D-EA8BA77EC21A}"/>
              </a:ext>
            </a:extLst>
          </p:cNvPr>
          <p:cNvSpPr txBox="1"/>
          <p:nvPr/>
        </p:nvSpPr>
        <p:spPr>
          <a:xfrm>
            <a:off x="35094" y="5653766"/>
            <a:ext cx="1020182" cy="369332"/>
          </a:xfrm>
          <a:prstGeom prst="rect">
            <a:avLst/>
          </a:prstGeom>
          <a:noFill/>
        </p:spPr>
        <p:txBody>
          <a:bodyPr wrap="square">
            <a:spAutoFit/>
          </a:bodyPr>
          <a:lstStyle/>
          <a:p>
            <a:r>
              <a:rPr lang="en-GB" sz="1800" b="1" dirty="0">
                <a:solidFill>
                  <a:schemeClr val="tx1"/>
                </a:solidFill>
                <a:latin typeface="Arial" panose="020B0604020202020204" pitchFamily="34" charset="0"/>
                <a:cs typeface="Arial" panose="020B0604020202020204" pitchFamily="34" charset="0"/>
              </a:rPr>
              <a:t>ECM</a:t>
            </a:r>
          </a:p>
        </p:txBody>
      </p:sp>
      <p:sp>
        <p:nvSpPr>
          <p:cNvPr id="21" name="TextBox 20">
            <a:extLst>
              <a:ext uri="{FF2B5EF4-FFF2-40B4-BE49-F238E27FC236}">
                <a16:creationId xmlns:a16="http://schemas.microsoft.com/office/drawing/2014/main" id="{E296F11F-4915-0AFF-E556-B3B07795F90B}"/>
              </a:ext>
            </a:extLst>
          </p:cNvPr>
          <p:cNvSpPr txBox="1"/>
          <p:nvPr/>
        </p:nvSpPr>
        <p:spPr>
          <a:xfrm>
            <a:off x="2908979" y="6364377"/>
            <a:ext cx="9174991" cy="369332"/>
          </a:xfrm>
          <a:prstGeom prst="rect">
            <a:avLst/>
          </a:prstGeom>
          <a:solidFill>
            <a:schemeClr val="bg1"/>
          </a:solidFill>
        </p:spPr>
        <p:txBody>
          <a:bodyPr wrap="square">
            <a:spAutoFit/>
          </a:bodyPr>
          <a:lstStyle/>
          <a:p>
            <a:r>
              <a:rPr lang="en-GB" sz="1800" b="1" dirty="0">
                <a:solidFill>
                  <a:schemeClr val="tx1"/>
                </a:solidFill>
                <a:latin typeface="Arial" panose="020B0604020202020204" pitchFamily="34" charset="0"/>
                <a:cs typeface="Arial" panose="020B0604020202020204" pitchFamily="34" charset="0"/>
              </a:rPr>
              <a:t>Generally, binding, not very dissimilar from DECOY</a:t>
            </a:r>
          </a:p>
        </p:txBody>
      </p:sp>
      <p:sp>
        <p:nvSpPr>
          <p:cNvPr id="23" name="TextBox 22">
            <a:extLst>
              <a:ext uri="{FF2B5EF4-FFF2-40B4-BE49-F238E27FC236}">
                <a16:creationId xmlns:a16="http://schemas.microsoft.com/office/drawing/2014/main" id="{9784996B-85BD-E2FC-BFC3-82D99733F461}"/>
              </a:ext>
            </a:extLst>
          </p:cNvPr>
          <p:cNvSpPr txBox="1"/>
          <p:nvPr/>
        </p:nvSpPr>
        <p:spPr>
          <a:xfrm>
            <a:off x="152400" y="2642830"/>
            <a:ext cx="2144212" cy="923330"/>
          </a:xfrm>
          <a:prstGeom prst="rect">
            <a:avLst/>
          </a:prstGeom>
          <a:noFill/>
        </p:spPr>
        <p:txBody>
          <a:bodyPr wrap="square">
            <a:spAutoFit/>
          </a:bodyPr>
          <a:lstStyle/>
          <a:p>
            <a:r>
              <a:rPr lang="en-GB" sz="1800" b="1" dirty="0">
                <a:solidFill>
                  <a:schemeClr val="tx1"/>
                </a:solidFill>
                <a:latin typeface="Arial" panose="020B0604020202020204" pitchFamily="34" charset="0"/>
                <a:cs typeface="Arial" panose="020B0604020202020204" pitchFamily="34" charset="0"/>
              </a:rPr>
              <a:t>Binding</a:t>
            </a:r>
          </a:p>
          <a:p>
            <a:r>
              <a:rPr lang="en-GB" sz="1800" b="1" dirty="0">
                <a:solidFill>
                  <a:schemeClr val="tx1"/>
                </a:solidFill>
                <a:latin typeface="Arial" panose="020B0604020202020204" pitchFamily="34" charset="0"/>
                <a:cs typeface="Arial" panose="020B0604020202020204" pitchFamily="34" charset="0"/>
              </a:rPr>
              <a:t> +</a:t>
            </a:r>
          </a:p>
          <a:p>
            <a:r>
              <a:rPr lang="en-GB" sz="1800" b="1" dirty="0" err="1">
                <a:solidFill>
                  <a:schemeClr val="tx1"/>
                </a:solidFill>
                <a:latin typeface="Arial" panose="020B0604020202020204" pitchFamily="34" charset="0"/>
                <a:cs typeface="Arial" panose="020B0604020202020204" pitchFamily="34" charset="0"/>
              </a:rPr>
              <a:t>sulfur</a:t>
            </a:r>
            <a:endParaRPr lang="en-GB" sz="1800" b="1" dirty="0">
              <a:solidFill>
                <a:schemeClr val="tx1"/>
              </a:solidFill>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1A0C2368-4FE7-3278-C4F5-861B12436798}"/>
              </a:ext>
            </a:extLst>
          </p:cNvPr>
          <p:cNvSpPr txBox="1"/>
          <p:nvPr/>
        </p:nvSpPr>
        <p:spPr>
          <a:xfrm>
            <a:off x="0" y="745855"/>
            <a:ext cx="6835140" cy="646331"/>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NB: Small number of genes, hits not significant post-FDR, but seem biologically relevant</a:t>
            </a:r>
            <a:endParaRPr lang="en-GB" dirty="0"/>
          </a:p>
        </p:txBody>
      </p:sp>
    </p:spTree>
    <p:extLst>
      <p:ext uri="{BB962C8B-B14F-4D97-AF65-F5344CB8AC3E}">
        <p14:creationId xmlns:p14="http://schemas.microsoft.com/office/powerpoint/2010/main" val="19432800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D5B2F4-0A93-31C4-9E0B-46E4A6AEF8B2}"/>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31ED4B07-C386-5AB6-BAA2-3A53413739C0}"/>
              </a:ext>
            </a:extLst>
          </p:cNvPr>
          <p:cNvSpPr txBox="1">
            <a:spLocks/>
          </p:cNvSpPr>
          <p:nvPr/>
        </p:nvSpPr>
        <p:spPr>
          <a:xfrm>
            <a:off x="0" y="111813"/>
            <a:ext cx="1208397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000" dirty="0">
                <a:latin typeface="Arial" panose="020B0604020202020204" pitchFamily="34" charset="0"/>
                <a:cs typeface="Arial" panose="020B0604020202020204" pitchFamily="34" charset="0"/>
              </a:rPr>
              <a:t>Enrichment analysis: Biological process GO terms</a:t>
            </a:r>
          </a:p>
        </p:txBody>
      </p:sp>
      <p:cxnSp>
        <p:nvCxnSpPr>
          <p:cNvPr id="2" name="Straight Connector 1">
            <a:extLst>
              <a:ext uri="{FF2B5EF4-FFF2-40B4-BE49-F238E27FC236}">
                <a16:creationId xmlns:a16="http://schemas.microsoft.com/office/drawing/2014/main" id="{8F8E253D-8F84-F2D2-81F1-FBA3B15F2EEB}"/>
              </a:ext>
            </a:extLst>
          </p:cNvPr>
          <p:cNvCxnSpPr>
            <a:cxnSpLocks/>
          </p:cNvCxnSpPr>
          <p:nvPr/>
        </p:nvCxnSpPr>
        <p:spPr>
          <a:xfrm flipH="1">
            <a:off x="2831722" y="1309299"/>
            <a:ext cx="17147" cy="5414344"/>
          </a:xfrm>
          <a:prstGeom prst="line">
            <a:avLst/>
          </a:prstGeom>
          <a:ln w="25400"/>
        </p:spPr>
        <p:style>
          <a:lnRef idx="1">
            <a:schemeClr val="dk1"/>
          </a:lnRef>
          <a:fillRef idx="0">
            <a:schemeClr val="dk1"/>
          </a:fillRef>
          <a:effectRef idx="0">
            <a:schemeClr val="dk1"/>
          </a:effectRef>
          <a:fontRef idx="minor">
            <a:schemeClr val="tx1"/>
          </a:fontRef>
        </p:style>
      </p:cxnSp>
      <p:cxnSp>
        <p:nvCxnSpPr>
          <p:cNvPr id="3" name="Straight Connector 2">
            <a:extLst>
              <a:ext uri="{FF2B5EF4-FFF2-40B4-BE49-F238E27FC236}">
                <a16:creationId xmlns:a16="http://schemas.microsoft.com/office/drawing/2014/main" id="{B1C74B43-382F-77AB-A1D0-050F6D045989}"/>
              </a:ext>
            </a:extLst>
          </p:cNvPr>
          <p:cNvCxnSpPr>
            <a:cxnSpLocks/>
          </p:cNvCxnSpPr>
          <p:nvPr/>
        </p:nvCxnSpPr>
        <p:spPr>
          <a:xfrm flipH="1">
            <a:off x="5937733" y="1309299"/>
            <a:ext cx="17147" cy="5414344"/>
          </a:xfrm>
          <a:prstGeom prst="line">
            <a:avLst/>
          </a:prstGeom>
          <a:ln w="25400"/>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7877D273-5D73-CB8E-0C71-5D762F1E4F78}"/>
              </a:ext>
            </a:extLst>
          </p:cNvPr>
          <p:cNvCxnSpPr>
            <a:cxnSpLocks/>
          </p:cNvCxnSpPr>
          <p:nvPr/>
        </p:nvCxnSpPr>
        <p:spPr>
          <a:xfrm flipH="1">
            <a:off x="9124692" y="1309299"/>
            <a:ext cx="17147" cy="5414344"/>
          </a:xfrm>
          <a:prstGeom prst="line">
            <a:avLst/>
          </a:prstGeom>
          <a:ln w="25400"/>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D382C7EE-9B60-D7FE-50E7-CBACE62004D7}"/>
              </a:ext>
            </a:extLst>
          </p:cNvPr>
          <p:cNvSpPr txBox="1"/>
          <p:nvPr/>
        </p:nvSpPr>
        <p:spPr>
          <a:xfrm>
            <a:off x="301312"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-0.0175_-0.0125 </a:t>
            </a:r>
            <a:endParaRPr lang="en-GB" dirty="0"/>
          </a:p>
        </p:txBody>
      </p:sp>
      <p:sp>
        <p:nvSpPr>
          <p:cNvPr id="7" name="TextBox 6">
            <a:extLst>
              <a:ext uri="{FF2B5EF4-FFF2-40B4-BE49-F238E27FC236}">
                <a16:creationId xmlns:a16="http://schemas.microsoft.com/office/drawing/2014/main" id="{AF9F65B6-104A-B8AC-6865-4B2D22EBC0D3}"/>
              </a:ext>
            </a:extLst>
          </p:cNvPr>
          <p:cNvSpPr txBox="1"/>
          <p:nvPr/>
        </p:nvSpPr>
        <p:spPr>
          <a:xfrm>
            <a:off x="3253960"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-0.0125_-0.0075 </a:t>
            </a:r>
            <a:endParaRPr lang="en-GB" dirty="0"/>
          </a:p>
        </p:txBody>
      </p:sp>
      <p:sp>
        <p:nvSpPr>
          <p:cNvPr id="8" name="TextBox 7">
            <a:extLst>
              <a:ext uri="{FF2B5EF4-FFF2-40B4-BE49-F238E27FC236}">
                <a16:creationId xmlns:a16="http://schemas.microsoft.com/office/drawing/2014/main" id="{DC48CF86-6AAA-CFEF-665A-746A358FF9B7}"/>
              </a:ext>
            </a:extLst>
          </p:cNvPr>
          <p:cNvSpPr txBox="1"/>
          <p:nvPr/>
        </p:nvSpPr>
        <p:spPr>
          <a:xfrm>
            <a:off x="9507490"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0.0125_0.0175 </a:t>
            </a:r>
            <a:endParaRPr lang="en-GB" dirty="0"/>
          </a:p>
        </p:txBody>
      </p:sp>
      <p:sp>
        <p:nvSpPr>
          <p:cNvPr id="9" name="TextBox 8">
            <a:extLst>
              <a:ext uri="{FF2B5EF4-FFF2-40B4-BE49-F238E27FC236}">
                <a16:creationId xmlns:a16="http://schemas.microsoft.com/office/drawing/2014/main" id="{F2F61846-5677-E6C9-5BC0-E133C0327BD3}"/>
              </a:ext>
            </a:extLst>
          </p:cNvPr>
          <p:cNvSpPr txBox="1"/>
          <p:nvPr/>
        </p:nvSpPr>
        <p:spPr>
          <a:xfrm>
            <a:off x="6439052" y="1621046"/>
            <a:ext cx="2385391"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m/z 0.0075_0.0125 </a:t>
            </a:r>
            <a:endParaRPr lang="en-GB" dirty="0"/>
          </a:p>
        </p:txBody>
      </p:sp>
      <p:sp>
        <p:nvSpPr>
          <p:cNvPr id="12" name="TextBox 11">
            <a:extLst>
              <a:ext uri="{FF2B5EF4-FFF2-40B4-BE49-F238E27FC236}">
                <a16:creationId xmlns:a16="http://schemas.microsoft.com/office/drawing/2014/main" id="{725194B5-CF65-5992-0356-1B31D4E5D057}"/>
              </a:ext>
            </a:extLst>
          </p:cNvPr>
          <p:cNvSpPr txBox="1"/>
          <p:nvPr/>
        </p:nvSpPr>
        <p:spPr>
          <a:xfrm>
            <a:off x="0" y="745855"/>
            <a:ext cx="6835140" cy="646331"/>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NB: Small number of genes, hits not significant post-FDR, but seem biologically relevant</a:t>
            </a:r>
            <a:endParaRPr lang="en-GB" dirty="0"/>
          </a:p>
        </p:txBody>
      </p:sp>
      <p:pic>
        <p:nvPicPr>
          <p:cNvPr id="14" name="Picture 13">
            <a:extLst>
              <a:ext uri="{FF2B5EF4-FFF2-40B4-BE49-F238E27FC236}">
                <a16:creationId xmlns:a16="http://schemas.microsoft.com/office/drawing/2014/main" id="{4AF15B88-3C26-B77E-01AE-A1FA32E034E5}"/>
              </a:ext>
            </a:extLst>
          </p:cNvPr>
          <p:cNvPicPr>
            <a:picLocks noChangeAspect="1"/>
          </p:cNvPicPr>
          <p:nvPr/>
        </p:nvPicPr>
        <p:blipFill>
          <a:blip r:embed="rId2"/>
          <a:stretch>
            <a:fillRect/>
          </a:stretch>
        </p:blipFill>
        <p:spPr>
          <a:xfrm>
            <a:off x="9231211" y="2010509"/>
            <a:ext cx="2960789" cy="4140000"/>
          </a:xfrm>
          <a:prstGeom prst="rect">
            <a:avLst/>
          </a:prstGeom>
        </p:spPr>
      </p:pic>
      <p:pic>
        <p:nvPicPr>
          <p:cNvPr id="16" name="Picture 15">
            <a:extLst>
              <a:ext uri="{FF2B5EF4-FFF2-40B4-BE49-F238E27FC236}">
                <a16:creationId xmlns:a16="http://schemas.microsoft.com/office/drawing/2014/main" id="{121E2B00-8FF9-5E1F-B5B8-F3CEDA335DF6}"/>
              </a:ext>
            </a:extLst>
          </p:cNvPr>
          <p:cNvPicPr>
            <a:picLocks noChangeAspect="1"/>
          </p:cNvPicPr>
          <p:nvPr/>
        </p:nvPicPr>
        <p:blipFill>
          <a:blip r:embed="rId3"/>
          <a:stretch>
            <a:fillRect/>
          </a:stretch>
        </p:blipFill>
        <p:spPr>
          <a:xfrm>
            <a:off x="5964130" y="2071418"/>
            <a:ext cx="3010438" cy="4140000"/>
          </a:xfrm>
          <a:prstGeom prst="rect">
            <a:avLst/>
          </a:prstGeom>
        </p:spPr>
      </p:pic>
      <p:pic>
        <p:nvPicPr>
          <p:cNvPr id="18" name="Picture 17">
            <a:extLst>
              <a:ext uri="{FF2B5EF4-FFF2-40B4-BE49-F238E27FC236}">
                <a16:creationId xmlns:a16="http://schemas.microsoft.com/office/drawing/2014/main" id="{5C650F13-7CC2-E5F9-C877-6A5780B9E622}"/>
              </a:ext>
            </a:extLst>
          </p:cNvPr>
          <p:cNvPicPr>
            <a:picLocks noChangeAspect="1"/>
          </p:cNvPicPr>
          <p:nvPr/>
        </p:nvPicPr>
        <p:blipFill>
          <a:blip r:embed="rId4"/>
          <a:stretch>
            <a:fillRect/>
          </a:stretch>
        </p:blipFill>
        <p:spPr>
          <a:xfrm>
            <a:off x="2883150" y="2071418"/>
            <a:ext cx="3024693" cy="4140000"/>
          </a:xfrm>
          <a:prstGeom prst="rect">
            <a:avLst/>
          </a:prstGeom>
        </p:spPr>
      </p:pic>
      <p:pic>
        <p:nvPicPr>
          <p:cNvPr id="20" name="Picture 19">
            <a:extLst>
              <a:ext uri="{FF2B5EF4-FFF2-40B4-BE49-F238E27FC236}">
                <a16:creationId xmlns:a16="http://schemas.microsoft.com/office/drawing/2014/main" id="{5AAADA03-B64C-1EC6-8B5E-E3C42B953017}"/>
              </a:ext>
            </a:extLst>
          </p:cNvPr>
          <p:cNvPicPr>
            <a:picLocks noChangeAspect="1"/>
          </p:cNvPicPr>
          <p:nvPr/>
        </p:nvPicPr>
        <p:blipFill>
          <a:blip r:embed="rId5"/>
          <a:stretch>
            <a:fillRect/>
          </a:stretch>
        </p:blipFill>
        <p:spPr>
          <a:xfrm>
            <a:off x="-145120" y="2071418"/>
            <a:ext cx="2959702" cy="4140000"/>
          </a:xfrm>
          <a:prstGeom prst="rect">
            <a:avLst/>
          </a:prstGeom>
        </p:spPr>
      </p:pic>
      <p:sp>
        <p:nvSpPr>
          <p:cNvPr id="21" name="TextBox 20">
            <a:extLst>
              <a:ext uri="{FF2B5EF4-FFF2-40B4-BE49-F238E27FC236}">
                <a16:creationId xmlns:a16="http://schemas.microsoft.com/office/drawing/2014/main" id="{B9CA7155-FDB8-15CB-A042-DDBD4BD9B744}"/>
              </a:ext>
            </a:extLst>
          </p:cNvPr>
          <p:cNvSpPr txBox="1"/>
          <p:nvPr/>
        </p:nvSpPr>
        <p:spPr>
          <a:xfrm>
            <a:off x="2919741" y="6374442"/>
            <a:ext cx="1248811" cy="369332"/>
          </a:xfrm>
          <a:prstGeom prst="rect">
            <a:avLst/>
          </a:prstGeom>
          <a:noFill/>
        </p:spPr>
        <p:txBody>
          <a:bodyPr wrap="square">
            <a:spAutoFit/>
          </a:bodyPr>
          <a:lstStyle/>
          <a:p>
            <a:r>
              <a:rPr lang="en-GB" sz="1800" b="1" dirty="0">
                <a:solidFill>
                  <a:schemeClr val="tx1"/>
                </a:solidFill>
                <a:latin typeface="Arial" panose="020B0604020202020204" pitchFamily="34" charset="0"/>
                <a:cs typeface="Arial" panose="020B0604020202020204" pitchFamily="34" charset="0"/>
              </a:rPr>
              <a:t>Secretion</a:t>
            </a:r>
          </a:p>
        </p:txBody>
      </p:sp>
      <p:sp>
        <p:nvSpPr>
          <p:cNvPr id="22" name="TextBox 21">
            <a:extLst>
              <a:ext uri="{FF2B5EF4-FFF2-40B4-BE49-F238E27FC236}">
                <a16:creationId xmlns:a16="http://schemas.microsoft.com/office/drawing/2014/main" id="{1787244B-EDA9-B64E-A7CC-902E859BA80F}"/>
              </a:ext>
            </a:extLst>
          </p:cNvPr>
          <p:cNvSpPr txBox="1"/>
          <p:nvPr/>
        </p:nvSpPr>
        <p:spPr>
          <a:xfrm>
            <a:off x="4234025" y="6374442"/>
            <a:ext cx="1750899" cy="369332"/>
          </a:xfrm>
          <a:prstGeom prst="rect">
            <a:avLst/>
          </a:prstGeom>
          <a:noFill/>
        </p:spPr>
        <p:txBody>
          <a:bodyPr wrap="square">
            <a:spAutoFit/>
          </a:bodyPr>
          <a:lstStyle/>
          <a:p>
            <a:r>
              <a:rPr lang="en-GB" sz="1800" b="1" dirty="0">
                <a:solidFill>
                  <a:schemeClr val="tx1"/>
                </a:solidFill>
                <a:latin typeface="Arial" panose="020B0604020202020204" pitchFamily="34" charset="0"/>
                <a:cs typeface="Arial" panose="020B0604020202020204" pitchFamily="34" charset="0"/>
              </a:rPr>
              <a:t>Ossification</a:t>
            </a:r>
          </a:p>
        </p:txBody>
      </p:sp>
      <p:sp>
        <p:nvSpPr>
          <p:cNvPr id="23" name="TextBox 22">
            <a:extLst>
              <a:ext uri="{FF2B5EF4-FFF2-40B4-BE49-F238E27FC236}">
                <a16:creationId xmlns:a16="http://schemas.microsoft.com/office/drawing/2014/main" id="{981EA270-9CBE-7186-1C10-0E5654056DC9}"/>
              </a:ext>
            </a:extLst>
          </p:cNvPr>
          <p:cNvSpPr txBox="1"/>
          <p:nvPr/>
        </p:nvSpPr>
        <p:spPr>
          <a:xfrm>
            <a:off x="157581" y="6374442"/>
            <a:ext cx="2178470" cy="369332"/>
          </a:xfrm>
          <a:prstGeom prst="rect">
            <a:avLst/>
          </a:prstGeom>
          <a:noFill/>
        </p:spPr>
        <p:txBody>
          <a:bodyPr wrap="square">
            <a:spAutoFit/>
          </a:bodyPr>
          <a:lstStyle/>
          <a:p>
            <a:r>
              <a:rPr lang="en-GB" sz="1800" b="1" dirty="0" err="1">
                <a:solidFill>
                  <a:schemeClr val="tx1"/>
                </a:solidFill>
                <a:latin typeface="Arial" panose="020B0604020202020204" pitchFamily="34" charset="0"/>
                <a:cs typeface="Arial" panose="020B0604020202020204" pitchFamily="34" charset="0"/>
              </a:rPr>
              <a:t>Biomineralisation</a:t>
            </a:r>
            <a:endParaRPr lang="en-GB" sz="1800" b="1" dirty="0">
              <a:solidFill>
                <a:schemeClr val="tx1"/>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F83D2CED-27A9-FF6A-6486-5B7791EC05CC}"/>
              </a:ext>
            </a:extLst>
          </p:cNvPr>
          <p:cNvSpPr txBox="1"/>
          <p:nvPr/>
        </p:nvSpPr>
        <p:spPr>
          <a:xfrm>
            <a:off x="8100935" y="6374442"/>
            <a:ext cx="2813110" cy="369332"/>
          </a:xfrm>
          <a:prstGeom prst="rect">
            <a:avLst/>
          </a:prstGeom>
          <a:solidFill>
            <a:schemeClr val="bg1"/>
          </a:solidFill>
        </p:spPr>
        <p:txBody>
          <a:bodyPr wrap="square">
            <a:spAutoFit/>
          </a:bodyPr>
          <a:lstStyle/>
          <a:p>
            <a:r>
              <a:rPr lang="en-GB" sz="1800" b="1" dirty="0">
                <a:solidFill>
                  <a:schemeClr val="tx1"/>
                </a:solidFill>
                <a:latin typeface="Arial" panose="020B0604020202020204" pitchFamily="34" charset="0"/>
                <a:cs typeface="Arial" panose="020B0604020202020204" pitchFamily="34" charset="0"/>
              </a:rPr>
              <a:t>mRNA regulation</a:t>
            </a:r>
          </a:p>
        </p:txBody>
      </p:sp>
    </p:spTree>
    <p:extLst>
      <p:ext uri="{BB962C8B-B14F-4D97-AF65-F5344CB8AC3E}">
        <p14:creationId xmlns:p14="http://schemas.microsoft.com/office/powerpoint/2010/main" val="11722113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D4D11-F82B-3B34-B92D-3EDD92065935}"/>
              </a:ext>
            </a:extLst>
          </p:cNvPr>
          <p:cNvSpPr txBox="1">
            <a:spLocks/>
          </p:cNvSpPr>
          <p:nvPr/>
        </p:nvSpPr>
        <p:spPr>
          <a:xfrm>
            <a:off x="-1" y="-267800"/>
            <a:ext cx="12123739" cy="18188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000" b="1" dirty="0">
                <a:latin typeface="Arial" panose="020B0604020202020204" pitchFamily="34" charset="0"/>
                <a:cs typeface="Arial" panose="020B0604020202020204" pitchFamily="34" charset="0"/>
              </a:rPr>
              <a:t>Searching for a Sulfotyrosine (</a:t>
            </a:r>
            <a:r>
              <a:rPr lang="en-GB" sz="4000" b="1" baseline="-25000" dirty="0" err="1">
                <a:latin typeface="Arial" panose="020B0604020202020204" pitchFamily="34" charset="0"/>
                <a:cs typeface="Arial" panose="020B0604020202020204" pitchFamily="34" charset="0"/>
              </a:rPr>
              <a:t>s</a:t>
            </a:r>
            <a:r>
              <a:rPr lang="en-GB" sz="4000" b="1" dirty="0" err="1">
                <a:latin typeface="Arial" panose="020B0604020202020204" pitchFamily="34" charset="0"/>
                <a:cs typeface="Arial" panose="020B0604020202020204" pitchFamily="34" charset="0"/>
              </a:rPr>
              <a:t>Y</a:t>
            </a:r>
            <a:r>
              <a:rPr lang="en-GB" sz="4000" b="1" dirty="0">
                <a:latin typeface="Arial" panose="020B0604020202020204" pitchFamily="34" charset="0"/>
                <a:cs typeface="Arial" panose="020B0604020202020204" pitchFamily="34" charset="0"/>
              </a:rPr>
              <a:t>) in a </a:t>
            </a:r>
            <a:r>
              <a:rPr lang="en-GB" sz="4000" b="1" dirty="0" err="1">
                <a:latin typeface="Arial" panose="020B0604020202020204" pitchFamily="34" charset="0"/>
                <a:cs typeface="Arial" panose="020B0604020202020204" pitchFamily="34" charset="0"/>
              </a:rPr>
              <a:t>ha</a:t>
            </a:r>
            <a:r>
              <a:rPr lang="en-GB" sz="4000" b="1" baseline="-25000" dirty="0" err="1">
                <a:latin typeface="Arial" panose="020B0604020202020204" pitchFamily="34" charset="0"/>
                <a:cs typeface="Arial" panose="020B0604020202020204" pitchFamily="34" charset="0"/>
              </a:rPr>
              <a:t>p</a:t>
            </a:r>
            <a:r>
              <a:rPr lang="en-GB" sz="4000" b="1" dirty="0" err="1">
                <a:latin typeface="Arial" panose="020B0604020202020204" pitchFamily="34" charset="0"/>
                <a:cs typeface="Arial" panose="020B0604020202020204" pitchFamily="34" charset="0"/>
              </a:rPr>
              <a:t>Ystack</a:t>
            </a:r>
            <a:endParaRPr lang="en-GB" sz="4000" b="1"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DE57F5A6-A0BA-7C41-A5E2-D0CE3084C06C}"/>
              </a:ext>
            </a:extLst>
          </p:cNvPr>
          <p:cNvSpPr txBox="1"/>
          <p:nvPr/>
        </p:nvSpPr>
        <p:spPr>
          <a:xfrm>
            <a:off x="0" y="1442291"/>
            <a:ext cx="12192000" cy="477053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1" i="0" u="sng"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Sulfation can easily be misidentified as Phosphorylation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200" b="1" i="0" u="sng"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Sulfation vs Phosphorylation – tiny mass difference </a:t>
            </a:r>
            <a:r>
              <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0.009516 Da</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In tandem mass spec, a precursor ion (</a:t>
            </a:r>
            <a:r>
              <a:rPr kumimoji="0" lang="en-GB" sz="2400" b="0" i="0" u="none" strike="noStrike" kern="120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e.g</a:t>
            </a:r>
            <a:r>
              <a:rPr kumimoji="0" lang="en-GB"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the entire ionised peptide) is subjected to fragmentation. During this process, the </a:t>
            </a:r>
            <a:r>
              <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sulfo headgroup is lost =&gt; difficult to provide positive evidence of sulfation.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Most samples are enriched for phosphopeptides (artefact of sample prep – e.g. ion affinity chromatography).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Further adding to the problem, sulfation is much rarer than phosphorylation. </a:t>
            </a:r>
          </a:p>
        </p:txBody>
      </p:sp>
    </p:spTree>
    <p:extLst>
      <p:ext uri="{BB962C8B-B14F-4D97-AF65-F5344CB8AC3E}">
        <p14:creationId xmlns:p14="http://schemas.microsoft.com/office/powerpoint/2010/main" val="3617711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animEffect transition="in" filter="fade">
                                      <p:cBhvr>
                                        <p:cTn id="7" dur="500"/>
                                        <p:tgtEl>
                                          <p:spTgt spid="9">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6" end="6"/>
                                            </p:txEl>
                                          </p:spTgt>
                                        </p:tgtEl>
                                        <p:attrNameLst>
                                          <p:attrName>style.visibility</p:attrName>
                                        </p:attrNameLst>
                                      </p:cBhvr>
                                      <p:to>
                                        <p:strVal val="visible"/>
                                      </p:to>
                                    </p:set>
                                    <p:animEffect transition="in" filter="fade">
                                      <p:cBhvr>
                                        <p:cTn id="12" dur="500"/>
                                        <p:tgtEl>
                                          <p:spTgt spid="9">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8" end="8"/>
                                            </p:txEl>
                                          </p:spTgt>
                                        </p:tgtEl>
                                        <p:attrNameLst>
                                          <p:attrName>style.visibility</p:attrName>
                                        </p:attrNameLst>
                                      </p:cBhvr>
                                      <p:to>
                                        <p:strVal val="visible"/>
                                      </p:to>
                                    </p:set>
                                    <p:animEffect transition="in" filter="fade">
                                      <p:cBhvr>
                                        <p:cTn id="17" dur="500"/>
                                        <p:tgtEl>
                                          <p:spTgt spid="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42117-1397-E148-A9A4-3C046AB00048}"/>
              </a:ext>
            </a:extLst>
          </p:cNvPr>
          <p:cNvSpPr>
            <a:spLocks noGrp="1"/>
          </p:cNvSpPr>
          <p:nvPr>
            <p:ph type="title"/>
          </p:nvPr>
        </p:nvSpPr>
        <p:spPr>
          <a:xfrm>
            <a:off x="838200" y="365125"/>
            <a:ext cx="10515600" cy="2103326"/>
          </a:xfrm>
        </p:spPr>
        <p:txBody>
          <a:bodyPr>
            <a:normAutofit fontScale="90000"/>
          </a:bodyPr>
          <a:lstStyle/>
          <a:p>
            <a:r>
              <a:rPr lang="en-GB" dirty="0">
                <a:latin typeface="Arial" panose="020B0604020202020204" pitchFamily="34" charset="0"/>
                <a:cs typeface="Arial" panose="020B0604020202020204" pitchFamily="34" charset="0"/>
              </a:rPr>
              <a:t>Enrichment analysis isn’t very convincing (e.g. adj. p values high, small number of proteins), although biologically some terms make sense</a:t>
            </a:r>
          </a:p>
        </p:txBody>
      </p:sp>
      <p:sp>
        <p:nvSpPr>
          <p:cNvPr id="3" name="Content Placeholder 2">
            <a:extLst>
              <a:ext uri="{FF2B5EF4-FFF2-40B4-BE49-F238E27FC236}">
                <a16:creationId xmlns:a16="http://schemas.microsoft.com/office/drawing/2014/main" id="{87CD871C-5FE3-CC56-1892-2E1E920E4277}"/>
              </a:ext>
            </a:extLst>
          </p:cNvPr>
          <p:cNvSpPr>
            <a:spLocks noGrp="1"/>
          </p:cNvSpPr>
          <p:nvPr>
            <p:ph idx="1"/>
          </p:nvPr>
        </p:nvSpPr>
        <p:spPr>
          <a:xfrm>
            <a:off x="838200" y="2804159"/>
            <a:ext cx="10515600" cy="3372803"/>
          </a:xfrm>
        </p:spPr>
        <p:txBody>
          <a:bodyPr/>
          <a:lstStyle/>
          <a:p>
            <a:r>
              <a:rPr lang="en-GB" dirty="0"/>
              <a:t>Look at peptidoforms individually – specific protein IDs, what is the evidence they are or may be sulfated – lots of them are membrane-bound or secreted, especially the ones with convincing histograms (e.g. can manually filter false positives).</a:t>
            </a:r>
          </a:p>
          <a:p>
            <a:r>
              <a:rPr lang="en-GB" dirty="0"/>
              <a:t>Plot histograms for each dataset they were detected in – is one dataset with many PSMs skewing the results, is the -0.01 peak present in multiple? – plots generated for 90+ peptidoforms. </a:t>
            </a:r>
          </a:p>
          <a:p>
            <a:endParaRPr lang="en-GB" dirty="0"/>
          </a:p>
          <a:p>
            <a:pPr marL="0" indent="0">
              <a:buNone/>
            </a:pPr>
            <a:endParaRPr lang="en-GB" dirty="0"/>
          </a:p>
        </p:txBody>
      </p:sp>
    </p:spTree>
    <p:extLst>
      <p:ext uri="{BB962C8B-B14F-4D97-AF65-F5344CB8AC3E}">
        <p14:creationId xmlns:p14="http://schemas.microsoft.com/office/powerpoint/2010/main" val="7966962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A0B8B-8204-897F-69E7-BCFE183A9F1F}"/>
              </a:ext>
            </a:extLst>
          </p:cNvPr>
          <p:cNvSpPr txBox="1">
            <a:spLocks/>
          </p:cNvSpPr>
          <p:nvPr/>
        </p:nvSpPr>
        <p:spPr>
          <a:xfrm>
            <a:off x="0" y="111813"/>
            <a:ext cx="1208397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dirty="0">
                <a:latin typeface="Arial" panose="020B0604020202020204" pitchFamily="34" charset="0"/>
                <a:cs typeface="Arial" panose="020B0604020202020204" pitchFamily="34" charset="0"/>
              </a:rPr>
              <a:t>Ideas that came up from meeting with Anthony and Eva</a:t>
            </a:r>
          </a:p>
        </p:txBody>
      </p:sp>
      <p:sp>
        <p:nvSpPr>
          <p:cNvPr id="3" name="Content Placeholder 2">
            <a:extLst>
              <a:ext uri="{FF2B5EF4-FFF2-40B4-BE49-F238E27FC236}">
                <a16:creationId xmlns:a16="http://schemas.microsoft.com/office/drawing/2014/main" id="{DA8EF724-0E2F-E2FF-55B1-76204078042F}"/>
              </a:ext>
            </a:extLst>
          </p:cNvPr>
          <p:cNvSpPr txBox="1">
            <a:spLocks/>
          </p:cNvSpPr>
          <p:nvPr/>
        </p:nvSpPr>
        <p:spPr>
          <a:xfrm>
            <a:off x="164205" y="885208"/>
            <a:ext cx="11396730" cy="560504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highlight>
                  <a:srgbClr val="00FF00"/>
                </a:highlight>
                <a:latin typeface="Arial" panose="020B0604020202020204" pitchFamily="34" charset="0"/>
                <a:cs typeface="Arial" panose="020B0604020202020204" pitchFamily="34" charset="0"/>
              </a:rPr>
              <a:t>Create our own set of background proteins known to have sulfotyrosines based on </a:t>
            </a:r>
            <a:r>
              <a:rPr lang="en-GB" sz="2000" dirty="0" err="1">
                <a:highlight>
                  <a:srgbClr val="00FF00"/>
                </a:highlight>
                <a:latin typeface="Arial" panose="020B0604020202020204" pitchFamily="34" charset="0"/>
                <a:cs typeface="Arial" panose="020B0604020202020204" pitchFamily="34" charset="0"/>
              </a:rPr>
              <a:t>SwissProt</a:t>
            </a:r>
            <a:r>
              <a:rPr lang="en-GB" sz="2000" dirty="0">
                <a:highlight>
                  <a:srgbClr val="00FF00"/>
                </a:highlight>
                <a:latin typeface="Arial" panose="020B0604020202020204" pitchFamily="34" charset="0"/>
                <a:cs typeface="Arial" panose="020B0604020202020204" pitchFamily="34" charset="0"/>
              </a:rPr>
              <a:t> and see if our bin of interest is enriched in peptidoforms stemming from such proteins compared to the DECOY bins? </a:t>
            </a:r>
            <a:r>
              <a:rPr lang="en-GB" sz="2000" dirty="0">
                <a:latin typeface="Arial" panose="020B0604020202020204" pitchFamily="34" charset="0"/>
                <a:cs typeface="Arial" panose="020B0604020202020204" pitchFamily="34" charset="0"/>
              </a:rPr>
              <a:t>(rather than fishing for GO terms like I have till now)</a:t>
            </a:r>
          </a:p>
          <a:p>
            <a:r>
              <a:rPr lang="en-GB" sz="2000" dirty="0">
                <a:latin typeface="Arial" panose="020B0604020202020204" pitchFamily="34" charset="0"/>
                <a:cs typeface="Arial" panose="020B0604020202020204" pitchFamily="34" charset="0"/>
              </a:rPr>
              <a:t>Wouldn’t it be better to only look at the data from more sensitive instruments (reduce noise and make GMM models more sensitive; including less sensitive data could be biasing the results towards not being able to enrich for sulfo – vs if we look at sensitive the conclusion could be sensitive can detect sulfo, less sensitive cannot)? – </a:t>
            </a:r>
            <a:r>
              <a:rPr lang="en-GB" sz="2000" dirty="0">
                <a:highlight>
                  <a:srgbClr val="FFFF00"/>
                </a:highlight>
                <a:latin typeface="Arial" panose="020B0604020202020204" pitchFamily="34" charset="0"/>
                <a:cs typeface="Arial" panose="020B0604020202020204" pitchFamily="34" charset="0"/>
              </a:rPr>
              <a:t>don’t do this for now</a:t>
            </a:r>
          </a:p>
          <a:p>
            <a:r>
              <a:rPr lang="en-GB" sz="2000" dirty="0">
                <a:latin typeface="Arial" panose="020B0604020202020204" pitchFamily="34" charset="0"/>
                <a:cs typeface="Arial" panose="020B0604020202020204" pitchFamily="34" charset="0"/>
              </a:rPr>
              <a:t>Can we split instruments into sensitive vs not sensitive and see if we’re seeing an enrichment in data from sensitive instruments in e.g. bin of interest peptidoform IDs or peptidoform IDs so far manually assigned as likely sulfated? </a:t>
            </a:r>
            <a:r>
              <a:rPr lang="en-GB" sz="2000" dirty="0">
                <a:highlight>
                  <a:srgbClr val="FFFF00"/>
                </a:highlight>
                <a:latin typeface="Arial" panose="020B0604020202020204" pitchFamily="34" charset="0"/>
                <a:cs typeface="Arial" panose="020B0604020202020204" pitchFamily="34" charset="0"/>
              </a:rPr>
              <a:t>#done in simple manner – just counted n of datasets with sensitive vs not sensitive instruments, not based on number of PSMs contributed.</a:t>
            </a:r>
          </a:p>
          <a:p>
            <a:r>
              <a:rPr lang="en-GB" sz="2000" dirty="0">
                <a:latin typeface="Arial" panose="020B0604020202020204" pitchFamily="34" charset="0"/>
                <a:cs typeface="Arial" panose="020B0604020202020204" pitchFamily="34" charset="0"/>
              </a:rPr>
              <a:t>Can we colour histograms based on dataset ID (or instrument sensitivity rather than manually looking at hundreds of histograms, one for each dataset – stacked bar chart effect)</a:t>
            </a:r>
          </a:p>
          <a:p>
            <a:r>
              <a:rPr lang="en-GB" sz="2000" dirty="0">
                <a:latin typeface="Arial" panose="020B0604020202020204" pitchFamily="34" charset="0"/>
                <a:cs typeface="Arial" panose="020B0604020202020204" pitchFamily="34" charset="0"/>
              </a:rPr>
              <a:t>GMM model filtering – could probably use some tuning – e.g. rather than 15% of the sum of AUCs for all GMM components, </a:t>
            </a:r>
            <a:r>
              <a:rPr lang="en-GB" sz="2000" dirty="0">
                <a:highlight>
                  <a:srgbClr val="00FF00"/>
                </a:highlight>
                <a:latin typeface="Arial" panose="020B0604020202020204" pitchFamily="34" charset="0"/>
                <a:cs typeface="Arial" panose="020B0604020202020204" pitchFamily="34" charset="0"/>
              </a:rPr>
              <a:t>15% or a larger percentage in just one AUC #reran overnight</a:t>
            </a:r>
            <a:r>
              <a:rPr lang="en-GB" sz="2000" dirty="0">
                <a:latin typeface="Arial" panose="020B0604020202020204" pitchFamily="34" charset="0"/>
                <a:cs typeface="Arial" panose="020B0604020202020204" pitchFamily="34" charset="0"/>
              </a:rPr>
              <a:t>? This could increase true positives but should retain false positives to a similar level? Do we want to optimise for potential true positives or minimise false positives and show stronger evidence for sulfotyrosine detection?</a:t>
            </a:r>
          </a:p>
          <a:p>
            <a:endParaRPr lang="en-GB" dirty="0"/>
          </a:p>
          <a:p>
            <a:pPr marL="0" indent="0">
              <a:buFont typeface="Arial" panose="020B0604020202020204" pitchFamily="34" charset="0"/>
              <a:buNone/>
            </a:pPr>
            <a:endParaRPr lang="en-GB" dirty="0"/>
          </a:p>
        </p:txBody>
      </p:sp>
    </p:spTree>
    <p:extLst>
      <p:ext uri="{BB962C8B-B14F-4D97-AF65-F5344CB8AC3E}">
        <p14:creationId xmlns:p14="http://schemas.microsoft.com/office/powerpoint/2010/main" val="1483572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CE03F-2E8D-4202-9E63-593640829B7B}"/>
              </a:ext>
            </a:extLst>
          </p:cNvPr>
          <p:cNvSpPr txBox="1">
            <a:spLocks/>
          </p:cNvSpPr>
          <p:nvPr/>
        </p:nvSpPr>
        <p:spPr>
          <a:xfrm>
            <a:off x="-1" y="-267800"/>
            <a:ext cx="1212373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500" b="1" dirty="0">
                <a:latin typeface="Arial" panose="020B0604020202020204" pitchFamily="34" charset="0"/>
                <a:cs typeface="Arial" panose="020B0604020202020204" pitchFamily="34" charset="0"/>
              </a:rPr>
              <a:t>Sulfotyrosine (</a:t>
            </a:r>
            <a:r>
              <a:rPr lang="en-GB" sz="3500" b="1" dirty="0" err="1">
                <a:latin typeface="Arial" panose="020B0604020202020204" pitchFamily="34" charset="0"/>
                <a:cs typeface="Arial" panose="020B0604020202020204" pitchFamily="34" charset="0"/>
              </a:rPr>
              <a:t>sY</a:t>
            </a:r>
            <a:r>
              <a:rPr lang="en-GB" sz="3500" b="1" dirty="0">
                <a:latin typeface="Arial" panose="020B0604020202020204" pitchFamily="34" charset="0"/>
                <a:cs typeface="Arial" panose="020B0604020202020204" pitchFamily="34" charset="0"/>
              </a:rPr>
              <a:t>) Identification – is it possible </a:t>
            </a:r>
            <a:r>
              <a:rPr lang="en-GB" sz="3500" dirty="0">
                <a:latin typeface="Arial" panose="020B0604020202020204" pitchFamily="34" charset="0"/>
                <a:cs typeface="Arial" panose="020B0604020202020204" pitchFamily="34" charset="0"/>
              </a:rPr>
              <a:t>(via MS)</a:t>
            </a:r>
            <a:r>
              <a:rPr lang="en-GB" sz="3500" b="1" dirty="0">
                <a:latin typeface="Arial" panose="020B0604020202020204" pitchFamily="34" charset="0"/>
                <a:cs typeface="Arial" panose="020B0604020202020204" pitchFamily="34" charset="0"/>
              </a:rPr>
              <a:t>?</a:t>
            </a:r>
            <a:r>
              <a:rPr lang="en-GB" sz="3500" dirty="0">
                <a:latin typeface="Arial" panose="020B0604020202020204" pitchFamily="34" charset="0"/>
                <a:cs typeface="Arial" panose="020B0604020202020204" pitchFamily="34" charset="0"/>
              </a:rPr>
              <a:t> </a:t>
            </a:r>
          </a:p>
        </p:txBody>
      </p:sp>
      <p:sp>
        <p:nvSpPr>
          <p:cNvPr id="8" name="TextBox 7">
            <a:extLst>
              <a:ext uri="{FF2B5EF4-FFF2-40B4-BE49-F238E27FC236}">
                <a16:creationId xmlns:a16="http://schemas.microsoft.com/office/drawing/2014/main" id="{DB15A7CA-460E-DFD3-B25D-F3277E50C8A3}"/>
              </a:ext>
            </a:extLst>
          </p:cNvPr>
          <p:cNvSpPr txBox="1"/>
          <p:nvPr/>
        </p:nvSpPr>
        <p:spPr>
          <a:xfrm>
            <a:off x="0" y="1442291"/>
            <a:ext cx="12192000" cy="433965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1" i="0" u="sng"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Sulfation can easily be misidentified as Phosphorylation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200" b="1" i="0" u="sng"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Sulfation vs Phosphorylation – tiny mass difference </a:t>
            </a:r>
            <a:r>
              <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0.009516 Da</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A typical mass spec instrument would struggle to detect this difference.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Most instruments have a mass accuracy of ~10 ppm: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e.g. in a typical peptide (2000-4000 Da), this is 0.02-0.04 Da mass accuracy.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Cutting edge instruments achieve ~2 ppm accuracy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(0.004 – 0.008 Da for a typical peptide).</a:t>
            </a:r>
          </a:p>
        </p:txBody>
      </p:sp>
    </p:spTree>
    <p:extLst>
      <p:ext uri="{BB962C8B-B14F-4D97-AF65-F5344CB8AC3E}">
        <p14:creationId xmlns:p14="http://schemas.microsoft.com/office/powerpoint/2010/main" val="1365415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animEffect transition="in" filter="fade">
                                      <p:cBhvr>
                                        <p:cTn id="7" dur="500"/>
                                        <p:tgtEl>
                                          <p:spTgt spid="8">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6" end="6"/>
                                            </p:txEl>
                                          </p:spTgt>
                                        </p:tgtEl>
                                        <p:attrNameLst>
                                          <p:attrName>style.visibility</p:attrName>
                                        </p:attrNameLst>
                                      </p:cBhvr>
                                      <p:to>
                                        <p:strVal val="visible"/>
                                      </p:to>
                                    </p:set>
                                    <p:animEffect transition="in" filter="fade">
                                      <p:cBhvr>
                                        <p:cTn id="10" dur="500"/>
                                        <p:tgtEl>
                                          <p:spTgt spid="8">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7" end="7"/>
                                            </p:txEl>
                                          </p:spTgt>
                                        </p:tgtEl>
                                        <p:attrNameLst>
                                          <p:attrName>style.visibility</p:attrName>
                                        </p:attrNameLst>
                                      </p:cBhvr>
                                      <p:to>
                                        <p:strVal val="visible"/>
                                      </p:to>
                                    </p:set>
                                    <p:animEffect transition="in" filter="fade">
                                      <p:cBhvr>
                                        <p:cTn id="13" dur="500"/>
                                        <p:tgtEl>
                                          <p:spTgt spid="8">
                                            <p:txEl>
                                              <p:pRg st="7" end="7"/>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
                                            <p:txEl>
                                              <p:pRg st="9" end="9"/>
                                            </p:txEl>
                                          </p:spTgt>
                                        </p:tgtEl>
                                        <p:attrNameLst>
                                          <p:attrName>style.visibility</p:attrName>
                                        </p:attrNameLst>
                                      </p:cBhvr>
                                      <p:to>
                                        <p:strVal val="visible"/>
                                      </p:to>
                                    </p:set>
                                    <p:animEffect transition="in" filter="fade">
                                      <p:cBhvr>
                                        <p:cTn id="18" dur="500"/>
                                        <p:tgtEl>
                                          <p:spTgt spid="8">
                                            <p:txEl>
                                              <p:pRg st="9" end="9"/>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10" end="10"/>
                                            </p:txEl>
                                          </p:spTgt>
                                        </p:tgtEl>
                                        <p:attrNameLst>
                                          <p:attrName>style.visibility</p:attrName>
                                        </p:attrNameLst>
                                      </p:cBhvr>
                                      <p:to>
                                        <p:strVal val="visible"/>
                                      </p:to>
                                    </p:set>
                                    <p:animEffect transition="in" filter="fade">
                                      <p:cBhvr>
                                        <p:cTn id="21"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E6941BF6-96DE-0E3D-4F01-742A53E10AD2}"/>
              </a:ext>
            </a:extLst>
          </p:cNvPr>
          <p:cNvGrpSpPr/>
          <p:nvPr/>
        </p:nvGrpSpPr>
        <p:grpSpPr>
          <a:xfrm>
            <a:off x="-108950" y="794006"/>
            <a:ext cx="2553613" cy="1686751"/>
            <a:chOff x="0" y="796290"/>
            <a:chExt cx="2553613" cy="1686751"/>
          </a:xfrm>
        </p:grpSpPr>
        <p:sp>
          <p:nvSpPr>
            <p:cNvPr id="2" name="Rectangle 1">
              <a:extLst>
                <a:ext uri="{FF2B5EF4-FFF2-40B4-BE49-F238E27FC236}">
                  <a16:creationId xmlns:a16="http://schemas.microsoft.com/office/drawing/2014/main" id="{5841F126-0979-A1A5-290B-11C90B4D4943}"/>
                </a:ext>
              </a:extLst>
            </p:cNvPr>
            <p:cNvSpPr/>
            <p:nvPr/>
          </p:nvSpPr>
          <p:spPr>
            <a:xfrm>
              <a:off x="322806" y="1403041"/>
              <a:ext cx="1908000" cy="1080000"/>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panose="020B0604020202020204" pitchFamily="34" charset="0"/>
                  <a:cs typeface="Arial" panose="020B0604020202020204" pitchFamily="34" charset="0"/>
                </a:rPr>
                <a:t>129 proteomic mass spec datasets</a:t>
              </a:r>
            </a:p>
          </p:txBody>
        </p:sp>
        <p:sp>
          <p:nvSpPr>
            <p:cNvPr id="10" name="TextBox 9">
              <a:extLst>
                <a:ext uri="{FF2B5EF4-FFF2-40B4-BE49-F238E27FC236}">
                  <a16:creationId xmlns:a16="http://schemas.microsoft.com/office/drawing/2014/main" id="{67863CB2-E005-D881-3FF7-A9A12924163A}"/>
                </a:ext>
              </a:extLst>
            </p:cNvPr>
            <p:cNvSpPr txBox="1"/>
            <p:nvPr/>
          </p:nvSpPr>
          <p:spPr>
            <a:xfrm>
              <a:off x="0" y="1126045"/>
              <a:ext cx="2553613" cy="276999"/>
            </a:xfrm>
            <a:prstGeom prst="rect">
              <a:avLst/>
            </a:prstGeom>
            <a:noFill/>
          </p:spPr>
          <p:txBody>
            <a:bodyPr wrap="square">
              <a:spAutoFit/>
            </a:bodyPr>
            <a:lstStyle/>
            <a:p>
              <a:pPr algn="ctr"/>
              <a:r>
                <a:rPr lang="en-GB" sz="1200" b="1" dirty="0">
                  <a:solidFill>
                    <a:schemeClr val="tx1"/>
                  </a:solidFill>
                  <a:latin typeface="Arial" panose="020B0604020202020204" pitchFamily="34" charset="0"/>
                  <a:cs typeface="Arial" panose="020B0604020202020204" pitchFamily="34" charset="0"/>
                </a:rPr>
                <a:t>HUMAN PHOSPHOPROTEOME</a:t>
              </a:r>
              <a:endParaRPr lang="en-GB" dirty="0"/>
            </a:p>
          </p:txBody>
        </p:sp>
        <p:pic>
          <p:nvPicPr>
            <p:cNvPr id="13" name="Picture 12">
              <a:extLst>
                <a:ext uri="{FF2B5EF4-FFF2-40B4-BE49-F238E27FC236}">
                  <a16:creationId xmlns:a16="http://schemas.microsoft.com/office/drawing/2014/main" id="{476BF991-3A35-FB95-F99A-D29D8AB43281}"/>
                </a:ext>
              </a:extLst>
            </p:cNvPr>
            <p:cNvPicPr>
              <a:picLocks noChangeAspect="1"/>
            </p:cNvPicPr>
            <p:nvPr/>
          </p:nvPicPr>
          <p:blipFill rotWithShape="1">
            <a:blip r:embed="rId2"/>
            <a:srcRect l="1903" r="2473" b="2327"/>
            <a:stretch/>
          </p:blipFill>
          <p:spPr>
            <a:xfrm>
              <a:off x="177211" y="796290"/>
              <a:ext cx="2199190" cy="387055"/>
            </a:xfrm>
            <a:prstGeom prst="rect">
              <a:avLst/>
            </a:prstGeom>
          </p:spPr>
        </p:pic>
      </p:grpSp>
      <p:grpSp>
        <p:nvGrpSpPr>
          <p:cNvPr id="8" name="Group 7">
            <a:extLst>
              <a:ext uri="{FF2B5EF4-FFF2-40B4-BE49-F238E27FC236}">
                <a16:creationId xmlns:a16="http://schemas.microsoft.com/office/drawing/2014/main" id="{82223E71-A0E5-C00A-C003-639CE008D208}"/>
              </a:ext>
            </a:extLst>
          </p:cNvPr>
          <p:cNvGrpSpPr/>
          <p:nvPr/>
        </p:nvGrpSpPr>
        <p:grpSpPr>
          <a:xfrm>
            <a:off x="2015065" y="1468475"/>
            <a:ext cx="1534160" cy="923330"/>
            <a:chOff x="2245361" y="1473812"/>
            <a:chExt cx="1534160" cy="923330"/>
          </a:xfrm>
        </p:grpSpPr>
        <p:sp>
          <p:nvSpPr>
            <p:cNvPr id="7" name="TextBox 6">
              <a:extLst>
                <a:ext uri="{FF2B5EF4-FFF2-40B4-BE49-F238E27FC236}">
                  <a16:creationId xmlns:a16="http://schemas.microsoft.com/office/drawing/2014/main" id="{BDA59D66-6DF4-82C2-3D12-19B84CE07043}"/>
                </a:ext>
              </a:extLst>
            </p:cNvPr>
            <p:cNvSpPr txBox="1"/>
            <p:nvPr/>
          </p:nvSpPr>
          <p:spPr>
            <a:xfrm>
              <a:off x="2245361" y="1473812"/>
              <a:ext cx="1534160" cy="923330"/>
            </a:xfrm>
            <a:prstGeom prst="rect">
              <a:avLst/>
            </a:prstGeom>
            <a:noFill/>
          </p:spPr>
          <p:txBody>
            <a:bodyPr wrap="square">
              <a:spAutoFit/>
            </a:bodyPr>
            <a:lstStyle/>
            <a:p>
              <a:pPr algn="ctr"/>
              <a:r>
                <a:rPr lang="en-GB" dirty="0">
                  <a:latin typeface="Arial" panose="020B0604020202020204" pitchFamily="34" charset="0"/>
                  <a:cs typeface="Arial" panose="020B0604020202020204" pitchFamily="34" charset="0"/>
                </a:rPr>
                <a:t>Data </a:t>
              </a:r>
            </a:p>
            <a:p>
              <a:pPr algn="ctr"/>
              <a:endParaRPr lang="en-GB" dirty="0">
                <a:latin typeface="Arial" panose="020B0604020202020204" pitchFamily="34" charset="0"/>
                <a:cs typeface="Arial" panose="020B0604020202020204" pitchFamily="34" charset="0"/>
              </a:endParaRPr>
            </a:p>
            <a:p>
              <a:pPr algn="ctr"/>
              <a:r>
                <a:rPr lang="en-GB" dirty="0">
                  <a:latin typeface="Arial" panose="020B0604020202020204" pitchFamily="34" charset="0"/>
                  <a:cs typeface="Arial" panose="020B0604020202020204" pitchFamily="34" charset="0"/>
                </a:rPr>
                <a:t>Processing</a:t>
              </a:r>
              <a:endParaRPr lang="en-GB" dirty="0"/>
            </a:p>
          </p:txBody>
        </p:sp>
        <p:cxnSp>
          <p:nvCxnSpPr>
            <p:cNvPr id="3" name="Straight Arrow Connector 2">
              <a:extLst>
                <a:ext uri="{FF2B5EF4-FFF2-40B4-BE49-F238E27FC236}">
                  <a16:creationId xmlns:a16="http://schemas.microsoft.com/office/drawing/2014/main" id="{8BDBD586-605D-E85B-A23A-0281E0E2AAC2}"/>
                </a:ext>
              </a:extLst>
            </p:cNvPr>
            <p:cNvCxnSpPr>
              <a:cxnSpLocks/>
            </p:cNvCxnSpPr>
            <p:nvPr/>
          </p:nvCxnSpPr>
          <p:spPr>
            <a:xfrm>
              <a:off x="2361465" y="1935477"/>
              <a:ext cx="1301953"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grpSp>
      <p:sp>
        <p:nvSpPr>
          <p:cNvPr id="9" name="Title 1">
            <a:extLst>
              <a:ext uri="{FF2B5EF4-FFF2-40B4-BE49-F238E27FC236}">
                <a16:creationId xmlns:a16="http://schemas.microsoft.com/office/drawing/2014/main" id="{52A8C7A3-7083-D6FD-0CC3-880F27DD0556}"/>
              </a:ext>
            </a:extLst>
          </p:cNvPr>
          <p:cNvSpPr txBox="1">
            <a:spLocks/>
          </p:cNvSpPr>
          <p:nvPr/>
        </p:nvSpPr>
        <p:spPr>
          <a:xfrm>
            <a:off x="-1" y="-267800"/>
            <a:ext cx="1212373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a:latin typeface="Arial" panose="020B0604020202020204" pitchFamily="34" charset="0"/>
                <a:cs typeface="Arial" panose="020B0604020202020204" pitchFamily="34" charset="0"/>
              </a:rPr>
              <a:t>Workflow Stage 1: Aggregate data by peptidoform ID</a:t>
            </a:r>
          </a:p>
        </p:txBody>
      </p:sp>
      <p:sp>
        <p:nvSpPr>
          <p:cNvPr id="21" name="TextBox 20">
            <a:extLst>
              <a:ext uri="{FF2B5EF4-FFF2-40B4-BE49-F238E27FC236}">
                <a16:creationId xmlns:a16="http://schemas.microsoft.com/office/drawing/2014/main" id="{3B709404-4F63-0E95-8C18-56E5A95E9C69}"/>
              </a:ext>
            </a:extLst>
          </p:cNvPr>
          <p:cNvSpPr txBox="1"/>
          <p:nvPr/>
        </p:nvSpPr>
        <p:spPr>
          <a:xfrm>
            <a:off x="213856" y="2548472"/>
            <a:ext cx="2865218" cy="1477328"/>
          </a:xfrm>
          <a:prstGeom prst="rect">
            <a:avLst/>
          </a:prstGeom>
          <a:noFill/>
        </p:spPr>
        <p:txBody>
          <a:bodyPr wrap="square">
            <a:spAutoFit/>
          </a:bodyPr>
          <a:lstStyle/>
          <a:p>
            <a:r>
              <a:rPr lang="en-GB" dirty="0">
                <a:latin typeface="Arial" panose="020B0604020202020204" pitchFamily="34" charset="0"/>
                <a:cs typeface="Arial" panose="020B0604020202020204" pitchFamily="34" charset="0"/>
              </a:rPr>
              <a:t>1) Extract data </a:t>
            </a:r>
          </a:p>
          <a:p>
            <a:r>
              <a:rPr lang="en-GB" dirty="0">
                <a:latin typeface="Arial" panose="020B0604020202020204" pitchFamily="34" charset="0"/>
                <a:cs typeface="Arial" panose="020B0604020202020204" pitchFamily="34" charset="0"/>
              </a:rPr>
              <a:t>2) Convert to .</a:t>
            </a:r>
            <a:r>
              <a:rPr lang="en-GB" dirty="0" err="1">
                <a:latin typeface="Arial" panose="020B0604020202020204" pitchFamily="34" charset="0"/>
                <a:cs typeface="Arial" panose="020B0604020202020204" pitchFamily="34" charset="0"/>
              </a:rPr>
              <a:t>tsv</a:t>
            </a:r>
            <a:r>
              <a:rPr lang="en-GB" dirty="0">
                <a:latin typeface="Arial" panose="020B0604020202020204" pitchFamily="34" charset="0"/>
                <a:cs typeface="Arial" panose="020B0604020202020204" pitchFamily="34" charset="0"/>
              </a:rPr>
              <a:t>, </a:t>
            </a:r>
          </a:p>
          <a:p>
            <a:r>
              <a:rPr lang="en-GB" dirty="0">
                <a:latin typeface="Arial" panose="020B0604020202020204" pitchFamily="34" charset="0"/>
                <a:cs typeface="Arial" panose="020B0604020202020204" pitchFamily="34" charset="0"/>
              </a:rPr>
              <a:t>3) Calculate FDR </a:t>
            </a:r>
          </a:p>
          <a:p>
            <a:r>
              <a:rPr lang="en-GB" dirty="0">
                <a:latin typeface="Arial" panose="020B0604020202020204" pitchFamily="34" charset="0"/>
                <a:cs typeface="Arial" panose="020B0604020202020204" pitchFamily="34" charset="0"/>
              </a:rPr>
              <a:t>4) Threshold: FDR &lt; 0.01 </a:t>
            </a:r>
          </a:p>
          <a:p>
            <a:r>
              <a:rPr lang="en-GB" dirty="0">
                <a:latin typeface="Arial" panose="020B0604020202020204" pitchFamily="34" charset="0"/>
                <a:cs typeface="Arial" panose="020B0604020202020204" pitchFamily="34" charset="0"/>
              </a:rPr>
              <a:t>5) Recalibrate </a:t>
            </a:r>
            <a:endParaRPr lang="en-GB" dirty="0"/>
          </a:p>
        </p:txBody>
      </p:sp>
      <p:sp>
        <p:nvSpPr>
          <p:cNvPr id="5" name="Rectangle 4">
            <a:extLst>
              <a:ext uri="{FF2B5EF4-FFF2-40B4-BE49-F238E27FC236}">
                <a16:creationId xmlns:a16="http://schemas.microsoft.com/office/drawing/2014/main" id="{698E4BFB-3ACF-9E28-7452-895580016C1D}"/>
              </a:ext>
            </a:extLst>
          </p:cNvPr>
          <p:cNvSpPr/>
          <p:nvPr/>
        </p:nvSpPr>
        <p:spPr>
          <a:xfrm>
            <a:off x="3442434" y="1400757"/>
            <a:ext cx="1908000" cy="1080000"/>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panose="020B0604020202020204" pitchFamily="34" charset="0"/>
                <a:cs typeface="Arial" panose="020B0604020202020204" pitchFamily="34" charset="0"/>
              </a:rPr>
              <a:t>&gt; 2,300,000 peptides with PTMs</a:t>
            </a:r>
          </a:p>
        </p:txBody>
      </p:sp>
      <p:pic>
        <p:nvPicPr>
          <p:cNvPr id="6" name="Picture 5">
            <a:extLst>
              <a:ext uri="{FF2B5EF4-FFF2-40B4-BE49-F238E27FC236}">
                <a16:creationId xmlns:a16="http://schemas.microsoft.com/office/drawing/2014/main" id="{D0D6899E-B39D-4D76-EA48-81E6402F41D0}"/>
              </a:ext>
            </a:extLst>
          </p:cNvPr>
          <p:cNvPicPr>
            <a:picLocks noChangeAspect="1"/>
          </p:cNvPicPr>
          <p:nvPr/>
        </p:nvPicPr>
        <p:blipFill rotWithShape="1">
          <a:blip r:embed="rId3"/>
          <a:srcRect r="49676"/>
          <a:stretch/>
        </p:blipFill>
        <p:spPr>
          <a:xfrm>
            <a:off x="213856" y="4199608"/>
            <a:ext cx="3455319" cy="2514818"/>
          </a:xfrm>
          <a:prstGeom prst="rect">
            <a:avLst/>
          </a:prstGeom>
        </p:spPr>
      </p:pic>
      <p:grpSp>
        <p:nvGrpSpPr>
          <p:cNvPr id="38" name="Group 37">
            <a:extLst>
              <a:ext uri="{FF2B5EF4-FFF2-40B4-BE49-F238E27FC236}">
                <a16:creationId xmlns:a16="http://schemas.microsoft.com/office/drawing/2014/main" id="{684A7D03-6C4E-F74D-56A6-84F8D479A9DD}"/>
              </a:ext>
            </a:extLst>
          </p:cNvPr>
          <p:cNvGrpSpPr/>
          <p:nvPr/>
        </p:nvGrpSpPr>
        <p:grpSpPr>
          <a:xfrm>
            <a:off x="213856" y="2548472"/>
            <a:ext cx="11925109" cy="4205069"/>
            <a:chOff x="213856" y="2548472"/>
            <a:chExt cx="11925109" cy="4205069"/>
          </a:xfrm>
        </p:grpSpPr>
        <p:pic>
          <p:nvPicPr>
            <p:cNvPr id="17" name="Picture 16">
              <a:extLst>
                <a:ext uri="{FF2B5EF4-FFF2-40B4-BE49-F238E27FC236}">
                  <a16:creationId xmlns:a16="http://schemas.microsoft.com/office/drawing/2014/main" id="{A5BEC2C1-BD8E-82EA-F943-021DF5713D2B}"/>
                </a:ext>
              </a:extLst>
            </p:cNvPr>
            <p:cNvPicPr>
              <a:picLocks noChangeAspect="1"/>
            </p:cNvPicPr>
            <p:nvPr/>
          </p:nvPicPr>
          <p:blipFill>
            <a:blip r:embed="rId4"/>
            <a:stretch>
              <a:fillRect/>
            </a:stretch>
          </p:blipFill>
          <p:spPr>
            <a:xfrm>
              <a:off x="3625706" y="2627305"/>
              <a:ext cx="4153818" cy="4126236"/>
            </a:xfrm>
            <a:prstGeom prst="rect">
              <a:avLst/>
            </a:prstGeom>
          </p:spPr>
        </p:pic>
        <p:pic>
          <p:nvPicPr>
            <p:cNvPr id="20" name="Picture 19">
              <a:extLst>
                <a:ext uri="{FF2B5EF4-FFF2-40B4-BE49-F238E27FC236}">
                  <a16:creationId xmlns:a16="http://schemas.microsoft.com/office/drawing/2014/main" id="{A4CD9334-88C4-1CCF-9782-2373324A6F6B}"/>
                </a:ext>
              </a:extLst>
            </p:cNvPr>
            <p:cNvPicPr>
              <a:picLocks noChangeAspect="1"/>
            </p:cNvPicPr>
            <p:nvPr/>
          </p:nvPicPr>
          <p:blipFill>
            <a:blip r:embed="rId5"/>
            <a:stretch>
              <a:fillRect/>
            </a:stretch>
          </p:blipFill>
          <p:spPr>
            <a:xfrm>
              <a:off x="7798793" y="2548472"/>
              <a:ext cx="4340172" cy="4205069"/>
            </a:xfrm>
            <a:prstGeom prst="rect">
              <a:avLst/>
            </a:prstGeom>
          </p:spPr>
        </p:pic>
        <p:sp>
          <p:nvSpPr>
            <p:cNvPr id="30" name="Rectangle 29">
              <a:extLst>
                <a:ext uri="{FF2B5EF4-FFF2-40B4-BE49-F238E27FC236}">
                  <a16:creationId xmlns:a16="http://schemas.microsoft.com/office/drawing/2014/main" id="{938AB153-F739-9553-087C-0763A24B9261}"/>
                </a:ext>
              </a:extLst>
            </p:cNvPr>
            <p:cNvSpPr/>
            <p:nvPr/>
          </p:nvSpPr>
          <p:spPr>
            <a:xfrm>
              <a:off x="213856" y="6342927"/>
              <a:ext cx="2053595" cy="289367"/>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C7751633-63DA-F768-5B57-323A5DA585CB}"/>
                </a:ext>
              </a:extLst>
            </p:cNvPr>
            <p:cNvSpPr/>
            <p:nvPr/>
          </p:nvSpPr>
          <p:spPr>
            <a:xfrm>
              <a:off x="3442435" y="2559590"/>
              <a:ext cx="8681304" cy="4193951"/>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9" name="Rectangle 38">
            <a:extLst>
              <a:ext uri="{FF2B5EF4-FFF2-40B4-BE49-F238E27FC236}">
                <a16:creationId xmlns:a16="http://schemas.microsoft.com/office/drawing/2014/main" id="{9676FEC1-F1E0-2522-3715-6DB5843E8CD8}"/>
              </a:ext>
            </a:extLst>
          </p:cNvPr>
          <p:cNvSpPr/>
          <p:nvPr/>
        </p:nvSpPr>
        <p:spPr>
          <a:xfrm>
            <a:off x="6999188" y="1479810"/>
            <a:ext cx="5127585" cy="1080000"/>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panose="020B0604020202020204" pitchFamily="34" charset="0"/>
                <a:cs typeface="Arial" panose="020B0604020202020204" pitchFamily="34" charset="0"/>
              </a:rPr>
              <a:t>Most peptides should have sufficient mass accuracy even in older instruments with ~ 10 ppm error </a:t>
            </a:r>
          </a:p>
        </p:txBody>
      </p:sp>
    </p:spTree>
    <p:extLst>
      <p:ext uri="{BB962C8B-B14F-4D97-AF65-F5344CB8AC3E}">
        <p14:creationId xmlns:p14="http://schemas.microsoft.com/office/powerpoint/2010/main" val="2506785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5" grpId="0" animBg="1"/>
      <p:bldP spid="39"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46F6A-E00C-6213-B23D-62E5EC41F71A}"/>
              </a:ext>
            </a:extLst>
          </p:cNvPr>
          <p:cNvSpPr txBox="1"/>
          <p:nvPr/>
        </p:nvSpPr>
        <p:spPr>
          <a:xfrm>
            <a:off x="1930" y="1413668"/>
            <a:ext cx="6094070" cy="369332"/>
          </a:xfrm>
          <a:prstGeom prst="rect">
            <a:avLst/>
          </a:prstGeom>
          <a:noFill/>
        </p:spPr>
        <p:txBody>
          <a:bodyPr wrap="square">
            <a:spAutoFit/>
          </a:bodyPr>
          <a:lstStyle/>
          <a:p>
            <a:r>
              <a:rPr lang="en-GB" dirty="0"/>
              <a:t>CPTAC_S061-s061_pancrea-pdac_phospho-imac_tmt</a:t>
            </a:r>
          </a:p>
        </p:txBody>
      </p:sp>
      <p:sp>
        <p:nvSpPr>
          <p:cNvPr id="6" name="Title 1">
            <a:extLst>
              <a:ext uri="{FF2B5EF4-FFF2-40B4-BE49-F238E27FC236}">
                <a16:creationId xmlns:a16="http://schemas.microsoft.com/office/drawing/2014/main" id="{9488C5CC-D192-A4CB-E438-5E1D4DC329B2}"/>
              </a:ext>
            </a:extLst>
          </p:cNvPr>
          <p:cNvSpPr txBox="1">
            <a:spLocks/>
          </p:cNvSpPr>
          <p:nvPr/>
        </p:nvSpPr>
        <p:spPr>
          <a:xfrm>
            <a:off x="-1" y="-267800"/>
            <a:ext cx="1212373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a:latin typeface="Arial" panose="020B0604020202020204" pitchFamily="34" charset="0"/>
                <a:cs typeface="Arial" panose="020B0604020202020204" pitchFamily="34" charset="0"/>
              </a:rPr>
              <a:t>Example histograms</a:t>
            </a:r>
          </a:p>
        </p:txBody>
      </p:sp>
      <p:pic>
        <p:nvPicPr>
          <p:cNvPr id="8" name="Picture 7">
            <a:extLst>
              <a:ext uri="{FF2B5EF4-FFF2-40B4-BE49-F238E27FC236}">
                <a16:creationId xmlns:a16="http://schemas.microsoft.com/office/drawing/2014/main" id="{CC7141AB-561A-3F8B-0055-BC595B1B2D82}"/>
              </a:ext>
            </a:extLst>
          </p:cNvPr>
          <p:cNvPicPr>
            <a:picLocks noChangeAspect="1"/>
          </p:cNvPicPr>
          <p:nvPr/>
        </p:nvPicPr>
        <p:blipFill rotWithShape="1">
          <a:blip r:embed="rId3"/>
          <a:srcRect l="3048"/>
          <a:stretch/>
        </p:blipFill>
        <p:spPr>
          <a:xfrm>
            <a:off x="1" y="1804933"/>
            <a:ext cx="4035826" cy="4068000"/>
          </a:xfrm>
          <a:prstGeom prst="rect">
            <a:avLst/>
          </a:prstGeom>
        </p:spPr>
      </p:pic>
      <p:pic>
        <p:nvPicPr>
          <p:cNvPr id="10" name="Picture 9">
            <a:extLst>
              <a:ext uri="{FF2B5EF4-FFF2-40B4-BE49-F238E27FC236}">
                <a16:creationId xmlns:a16="http://schemas.microsoft.com/office/drawing/2014/main" id="{4F19D2D1-5EE0-7BF5-2D23-B027D5FF27F2}"/>
              </a:ext>
            </a:extLst>
          </p:cNvPr>
          <p:cNvPicPr>
            <a:picLocks noChangeAspect="1"/>
          </p:cNvPicPr>
          <p:nvPr/>
        </p:nvPicPr>
        <p:blipFill>
          <a:blip r:embed="rId4"/>
          <a:stretch>
            <a:fillRect/>
          </a:stretch>
        </p:blipFill>
        <p:spPr>
          <a:xfrm>
            <a:off x="4046710" y="1804930"/>
            <a:ext cx="4109465" cy="4068000"/>
          </a:xfrm>
          <a:prstGeom prst="rect">
            <a:avLst/>
          </a:prstGeom>
        </p:spPr>
      </p:pic>
      <p:pic>
        <p:nvPicPr>
          <p:cNvPr id="12" name="Picture 11">
            <a:extLst>
              <a:ext uri="{FF2B5EF4-FFF2-40B4-BE49-F238E27FC236}">
                <a16:creationId xmlns:a16="http://schemas.microsoft.com/office/drawing/2014/main" id="{119FECAF-C6DD-B153-FC74-2FE531C7CA7B}"/>
              </a:ext>
            </a:extLst>
          </p:cNvPr>
          <p:cNvPicPr>
            <a:picLocks noChangeAspect="1"/>
          </p:cNvPicPr>
          <p:nvPr/>
        </p:nvPicPr>
        <p:blipFill>
          <a:blip r:embed="rId5"/>
          <a:stretch>
            <a:fillRect/>
          </a:stretch>
        </p:blipFill>
        <p:spPr>
          <a:xfrm>
            <a:off x="8219130" y="1804930"/>
            <a:ext cx="3972870" cy="4068000"/>
          </a:xfrm>
          <a:prstGeom prst="rect">
            <a:avLst/>
          </a:prstGeom>
        </p:spPr>
      </p:pic>
      <p:cxnSp>
        <p:nvCxnSpPr>
          <p:cNvPr id="14" name="Straight Arrow Connector 13">
            <a:extLst>
              <a:ext uri="{FF2B5EF4-FFF2-40B4-BE49-F238E27FC236}">
                <a16:creationId xmlns:a16="http://schemas.microsoft.com/office/drawing/2014/main" id="{FF3954D8-738E-B461-8A37-4958A18C1F8E}"/>
              </a:ext>
            </a:extLst>
          </p:cNvPr>
          <p:cNvCxnSpPr>
            <a:cxnSpLocks/>
          </p:cNvCxnSpPr>
          <p:nvPr/>
        </p:nvCxnSpPr>
        <p:spPr>
          <a:xfrm>
            <a:off x="6402569" y="4988689"/>
            <a:ext cx="0" cy="46298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A884670-F8DD-606A-11B9-C18A7DF4DA2E}"/>
              </a:ext>
            </a:extLst>
          </p:cNvPr>
          <p:cNvCxnSpPr>
            <a:cxnSpLocks/>
          </p:cNvCxnSpPr>
          <p:nvPr/>
        </p:nvCxnSpPr>
        <p:spPr>
          <a:xfrm>
            <a:off x="10720086" y="4757195"/>
            <a:ext cx="0" cy="46298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1832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D08FF-7666-FF57-B9A4-9D3C278A3EBA}"/>
            </a:ext>
          </a:extLst>
        </p:cNvPr>
        <p:cNvGrpSpPr/>
        <p:nvPr/>
      </p:nvGrpSpPr>
      <p:grpSpPr>
        <a:xfrm>
          <a:off x="0" y="0"/>
          <a:ext cx="0" cy="0"/>
          <a:chOff x="0" y="0"/>
          <a:chExt cx="0" cy="0"/>
        </a:xfrm>
      </p:grpSpPr>
      <p:grpSp>
        <p:nvGrpSpPr>
          <p:cNvPr id="19" name="Group 18">
            <a:extLst>
              <a:ext uri="{FF2B5EF4-FFF2-40B4-BE49-F238E27FC236}">
                <a16:creationId xmlns:a16="http://schemas.microsoft.com/office/drawing/2014/main" id="{462316E5-F87D-AFE5-969D-EB73D144A5B7}"/>
              </a:ext>
            </a:extLst>
          </p:cNvPr>
          <p:cNvGrpSpPr/>
          <p:nvPr/>
        </p:nvGrpSpPr>
        <p:grpSpPr>
          <a:xfrm>
            <a:off x="-108950" y="794006"/>
            <a:ext cx="2553613" cy="1686751"/>
            <a:chOff x="0" y="796290"/>
            <a:chExt cx="2553613" cy="1686751"/>
          </a:xfrm>
        </p:grpSpPr>
        <p:sp>
          <p:nvSpPr>
            <p:cNvPr id="2" name="Rectangle 1">
              <a:extLst>
                <a:ext uri="{FF2B5EF4-FFF2-40B4-BE49-F238E27FC236}">
                  <a16:creationId xmlns:a16="http://schemas.microsoft.com/office/drawing/2014/main" id="{AB2D823E-088C-CAD2-56C5-8B275788B670}"/>
                </a:ext>
              </a:extLst>
            </p:cNvPr>
            <p:cNvSpPr/>
            <p:nvPr/>
          </p:nvSpPr>
          <p:spPr>
            <a:xfrm>
              <a:off x="322806" y="1403041"/>
              <a:ext cx="1908000" cy="1080000"/>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panose="020B0604020202020204" pitchFamily="34" charset="0"/>
                  <a:cs typeface="Arial" panose="020B0604020202020204" pitchFamily="34" charset="0"/>
                </a:rPr>
                <a:t>129 proteomic mass spec datasets</a:t>
              </a:r>
            </a:p>
          </p:txBody>
        </p:sp>
        <p:sp>
          <p:nvSpPr>
            <p:cNvPr id="10" name="TextBox 9">
              <a:extLst>
                <a:ext uri="{FF2B5EF4-FFF2-40B4-BE49-F238E27FC236}">
                  <a16:creationId xmlns:a16="http://schemas.microsoft.com/office/drawing/2014/main" id="{27D1F77E-D5D2-58A6-D17B-2FCC36002DEC}"/>
                </a:ext>
              </a:extLst>
            </p:cNvPr>
            <p:cNvSpPr txBox="1"/>
            <p:nvPr/>
          </p:nvSpPr>
          <p:spPr>
            <a:xfrm>
              <a:off x="0" y="1126045"/>
              <a:ext cx="2553613" cy="276999"/>
            </a:xfrm>
            <a:prstGeom prst="rect">
              <a:avLst/>
            </a:prstGeom>
            <a:noFill/>
          </p:spPr>
          <p:txBody>
            <a:bodyPr wrap="square">
              <a:spAutoFit/>
            </a:bodyPr>
            <a:lstStyle/>
            <a:p>
              <a:pPr algn="ctr"/>
              <a:r>
                <a:rPr lang="en-GB" sz="1200" b="1" dirty="0">
                  <a:solidFill>
                    <a:schemeClr val="tx1"/>
                  </a:solidFill>
                  <a:latin typeface="Arial" panose="020B0604020202020204" pitchFamily="34" charset="0"/>
                  <a:cs typeface="Arial" panose="020B0604020202020204" pitchFamily="34" charset="0"/>
                </a:rPr>
                <a:t>HUMAN PHOSPHOPROTEOME</a:t>
              </a:r>
              <a:endParaRPr lang="en-GB" dirty="0"/>
            </a:p>
          </p:txBody>
        </p:sp>
        <p:pic>
          <p:nvPicPr>
            <p:cNvPr id="13" name="Picture 12">
              <a:extLst>
                <a:ext uri="{FF2B5EF4-FFF2-40B4-BE49-F238E27FC236}">
                  <a16:creationId xmlns:a16="http://schemas.microsoft.com/office/drawing/2014/main" id="{B4695E64-846E-3EAD-6708-F48EE055594D}"/>
                </a:ext>
              </a:extLst>
            </p:cNvPr>
            <p:cNvPicPr>
              <a:picLocks noChangeAspect="1"/>
            </p:cNvPicPr>
            <p:nvPr/>
          </p:nvPicPr>
          <p:blipFill rotWithShape="1">
            <a:blip r:embed="rId2"/>
            <a:srcRect l="1903" r="2473" b="2327"/>
            <a:stretch/>
          </p:blipFill>
          <p:spPr>
            <a:xfrm>
              <a:off x="177211" y="796290"/>
              <a:ext cx="2199190" cy="387055"/>
            </a:xfrm>
            <a:prstGeom prst="rect">
              <a:avLst/>
            </a:prstGeom>
          </p:spPr>
        </p:pic>
      </p:grpSp>
      <p:sp>
        <p:nvSpPr>
          <p:cNvPr id="4" name="Rectangle 3">
            <a:extLst>
              <a:ext uri="{FF2B5EF4-FFF2-40B4-BE49-F238E27FC236}">
                <a16:creationId xmlns:a16="http://schemas.microsoft.com/office/drawing/2014/main" id="{D86B1E5D-ED5C-5397-8E0B-C1FFFA5E1D7F}"/>
              </a:ext>
            </a:extLst>
          </p:cNvPr>
          <p:cNvSpPr/>
          <p:nvPr/>
        </p:nvSpPr>
        <p:spPr>
          <a:xfrm>
            <a:off x="3442434" y="1400757"/>
            <a:ext cx="1908000" cy="1080000"/>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panose="020B0604020202020204" pitchFamily="34" charset="0"/>
                <a:cs typeface="Arial" panose="020B0604020202020204" pitchFamily="34" charset="0"/>
              </a:rPr>
              <a:t>&gt; 2,300,000 peptides with PTMs</a:t>
            </a:r>
          </a:p>
        </p:txBody>
      </p:sp>
      <p:grpSp>
        <p:nvGrpSpPr>
          <p:cNvPr id="8" name="Group 7">
            <a:extLst>
              <a:ext uri="{FF2B5EF4-FFF2-40B4-BE49-F238E27FC236}">
                <a16:creationId xmlns:a16="http://schemas.microsoft.com/office/drawing/2014/main" id="{FBEE2094-AC7D-4819-C7EE-93E478B706F7}"/>
              </a:ext>
            </a:extLst>
          </p:cNvPr>
          <p:cNvGrpSpPr/>
          <p:nvPr/>
        </p:nvGrpSpPr>
        <p:grpSpPr>
          <a:xfrm>
            <a:off x="2015065" y="1468475"/>
            <a:ext cx="1534160" cy="923330"/>
            <a:chOff x="2245361" y="1473812"/>
            <a:chExt cx="1534160" cy="923330"/>
          </a:xfrm>
        </p:grpSpPr>
        <p:sp>
          <p:nvSpPr>
            <p:cNvPr id="7" name="TextBox 6">
              <a:extLst>
                <a:ext uri="{FF2B5EF4-FFF2-40B4-BE49-F238E27FC236}">
                  <a16:creationId xmlns:a16="http://schemas.microsoft.com/office/drawing/2014/main" id="{02D9D1A3-75B9-B2F2-E21C-CA26A90F968B}"/>
                </a:ext>
              </a:extLst>
            </p:cNvPr>
            <p:cNvSpPr txBox="1"/>
            <p:nvPr/>
          </p:nvSpPr>
          <p:spPr>
            <a:xfrm>
              <a:off x="2245361" y="1473812"/>
              <a:ext cx="1534160" cy="923330"/>
            </a:xfrm>
            <a:prstGeom prst="rect">
              <a:avLst/>
            </a:prstGeom>
            <a:noFill/>
          </p:spPr>
          <p:txBody>
            <a:bodyPr wrap="square">
              <a:spAutoFit/>
            </a:bodyPr>
            <a:lstStyle/>
            <a:p>
              <a:pPr algn="ctr"/>
              <a:r>
                <a:rPr lang="en-GB" dirty="0">
                  <a:latin typeface="Arial" panose="020B0604020202020204" pitchFamily="34" charset="0"/>
                  <a:cs typeface="Arial" panose="020B0604020202020204" pitchFamily="34" charset="0"/>
                </a:rPr>
                <a:t>Data </a:t>
              </a:r>
            </a:p>
            <a:p>
              <a:pPr algn="ctr"/>
              <a:endParaRPr lang="en-GB" dirty="0">
                <a:latin typeface="Arial" panose="020B0604020202020204" pitchFamily="34" charset="0"/>
                <a:cs typeface="Arial" panose="020B0604020202020204" pitchFamily="34" charset="0"/>
              </a:endParaRPr>
            </a:p>
            <a:p>
              <a:pPr algn="ctr"/>
              <a:r>
                <a:rPr lang="en-GB" dirty="0">
                  <a:latin typeface="Arial" panose="020B0604020202020204" pitchFamily="34" charset="0"/>
                  <a:cs typeface="Arial" panose="020B0604020202020204" pitchFamily="34" charset="0"/>
                </a:rPr>
                <a:t>Processing</a:t>
              </a:r>
              <a:endParaRPr lang="en-GB" dirty="0"/>
            </a:p>
          </p:txBody>
        </p:sp>
        <p:cxnSp>
          <p:nvCxnSpPr>
            <p:cNvPr id="3" name="Straight Arrow Connector 2">
              <a:extLst>
                <a:ext uri="{FF2B5EF4-FFF2-40B4-BE49-F238E27FC236}">
                  <a16:creationId xmlns:a16="http://schemas.microsoft.com/office/drawing/2014/main" id="{85161E3B-92C7-0FB1-DE74-319421D4B83F}"/>
                </a:ext>
              </a:extLst>
            </p:cNvPr>
            <p:cNvCxnSpPr>
              <a:cxnSpLocks/>
            </p:cNvCxnSpPr>
            <p:nvPr/>
          </p:nvCxnSpPr>
          <p:spPr>
            <a:xfrm>
              <a:off x="2361465" y="1935477"/>
              <a:ext cx="1301953"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grpSp>
      <p:sp>
        <p:nvSpPr>
          <p:cNvPr id="9" name="Title 1">
            <a:extLst>
              <a:ext uri="{FF2B5EF4-FFF2-40B4-BE49-F238E27FC236}">
                <a16:creationId xmlns:a16="http://schemas.microsoft.com/office/drawing/2014/main" id="{81F7424A-1EF0-2AB0-4C2E-FC582E6CCB09}"/>
              </a:ext>
            </a:extLst>
          </p:cNvPr>
          <p:cNvSpPr txBox="1">
            <a:spLocks/>
          </p:cNvSpPr>
          <p:nvPr/>
        </p:nvSpPr>
        <p:spPr>
          <a:xfrm>
            <a:off x="-1" y="-267800"/>
            <a:ext cx="1212373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a:latin typeface="Arial" panose="020B0604020202020204" pitchFamily="34" charset="0"/>
                <a:cs typeface="Arial" panose="020B0604020202020204" pitchFamily="34" charset="0"/>
              </a:rPr>
              <a:t>Workflow Stage 1: Aggregate data by peptidoform ID</a:t>
            </a:r>
          </a:p>
        </p:txBody>
      </p:sp>
      <p:sp>
        <p:nvSpPr>
          <p:cNvPr id="11" name="Rectangle 10">
            <a:extLst>
              <a:ext uri="{FF2B5EF4-FFF2-40B4-BE49-F238E27FC236}">
                <a16:creationId xmlns:a16="http://schemas.microsoft.com/office/drawing/2014/main" id="{4B20E35A-17DA-DF12-A65B-0957A357586C}"/>
              </a:ext>
            </a:extLst>
          </p:cNvPr>
          <p:cNvSpPr/>
          <p:nvPr/>
        </p:nvSpPr>
        <p:spPr>
          <a:xfrm>
            <a:off x="6670008" y="1400757"/>
            <a:ext cx="1908000" cy="1080000"/>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panose="020B0604020202020204" pitchFamily="34" charset="0"/>
                <a:cs typeface="Arial" panose="020B0604020202020204" pitchFamily="34" charset="0"/>
              </a:rPr>
              <a:t>1,747,947 </a:t>
            </a:r>
          </a:p>
          <a:p>
            <a:pPr algn="ctr"/>
            <a:r>
              <a:rPr lang="en-GB" sz="2000" b="1" dirty="0">
                <a:solidFill>
                  <a:schemeClr val="tx1"/>
                </a:solidFill>
                <a:latin typeface="Arial" panose="020B0604020202020204" pitchFamily="34" charset="0"/>
                <a:cs typeface="Arial" panose="020B0604020202020204" pitchFamily="34" charset="0"/>
              </a:rPr>
              <a:t>peptidoform IDs</a:t>
            </a:r>
          </a:p>
        </p:txBody>
      </p:sp>
      <p:grpSp>
        <p:nvGrpSpPr>
          <p:cNvPr id="12" name="Group 11">
            <a:extLst>
              <a:ext uri="{FF2B5EF4-FFF2-40B4-BE49-F238E27FC236}">
                <a16:creationId xmlns:a16="http://schemas.microsoft.com/office/drawing/2014/main" id="{A9F4CF63-3512-D0A5-430F-69E851C1B5BD}"/>
              </a:ext>
            </a:extLst>
          </p:cNvPr>
          <p:cNvGrpSpPr/>
          <p:nvPr/>
        </p:nvGrpSpPr>
        <p:grpSpPr>
          <a:xfrm>
            <a:off x="5243938" y="1482655"/>
            <a:ext cx="1534160" cy="923330"/>
            <a:chOff x="2245361" y="1473812"/>
            <a:chExt cx="1534160" cy="923330"/>
          </a:xfrm>
        </p:grpSpPr>
        <p:sp>
          <p:nvSpPr>
            <p:cNvPr id="14" name="TextBox 13">
              <a:extLst>
                <a:ext uri="{FF2B5EF4-FFF2-40B4-BE49-F238E27FC236}">
                  <a16:creationId xmlns:a16="http://schemas.microsoft.com/office/drawing/2014/main" id="{0212BDE7-A4E5-09E9-90B4-647A87967D40}"/>
                </a:ext>
              </a:extLst>
            </p:cNvPr>
            <p:cNvSpPr txBox="1"/>
            <p:nvPr/>
          </p:nvSpPr>
          <p:spPr>
            <a:xfrm>
              <a:off x="2245361" y="1473812"/>
              <a:ext cx="1534160" cy="923330"/>
            </a:xfrm>
            <a:prstGeom prst="rect">
              <a:avLst/>
            </a:prstGeom>
            <a:noFill/>
          </p:spPr>
          <p:txBody>
            <a:bodyPr wrap="square">
              <a:spAutoFit/>
            </a:bodyPr>
            <a:lstStyle/>
            <a:p>
              <a:pPr algn="ctr"/>
              <a:r>
                <a:rPr lang="en-GB" dirty="0">
                  <a:latin typeface="Arial" panose="020B0604020202020204" pitchFamily="34" charset="0"/>
                  <a:cs typeface="Arial" panose="020B0604020202020204" pitchFamily="34" charset="0"/>
                </a:rPr>
                <a:t>Peptidoform </a:t>
              </a:r>
            </a:p>
            <a:p>
              <a:pPr algn="ctr"/>
              <a:endParaRPr lang="en-GB" dirty="0">
                <a:latin typeface="Arial" panose="020B0604020202020204" pitchFamily="34" charset="0"/>
                <a:cs typeface="Arial" panose="020B0604020202020204" pitchFamily="34" charset="0"/>
              </a:endParaRPr>
            </a:p>
            <a:p>
              <a:pPr algn="ctr"/>
              <a:r>
                <a:rPr lang="en-GB" dirty="0">
                  <a:latin typeface="Arial" panose="020B0604020202020204" pitchFamily="34" charset="0"/>
                  <a:cs typeface="Arial" panose="020B0604020202020204" pitchFamily="34" charset="0"/>
                </a:rPr>
                <a:t>Aggregation</a:t>
              </a:r>
              <a:endParaRPr lang="en-GB" dirty="0"/>
            </a:p>
          </p:txBody>
        </p:sp>
        <p:cxnSp>
          <p:nvCxnSpPr>
            <p:cNvPr id="15" name="Straight Arrow Connector 14">
              <a:extLst>
                <a:ext uri="{FF2B5EF4-FFF2-40B4-BE49-F238E27FC236}">
                  <a16:creationId xmlns:a16="http://schemas.microsoft.com/office/drawing/2014/main" id="{48F3FC82-2780-9115-FECA-52CECA8CA886}"/>
                </a:ext>
              </a:extLst>
            </p:cNvPr>
            <p:cNvCxnSpPr>
              <a:cxnSpLocks/>
            </p:cNvCxnSpPr>
            <p:nvPr/>
          </p:nvCxnSpPr>
          <p:spPr>
            <a:xfrm>
              <a:off x="2361465" y="1935477"/>
              <a:ext cx="1301953"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grpSp>
      <p:sp>
        <p:nvSpPr>
          <p:cNvPr id="21" name="TextBox 20">
            <a:extLst>
              <a:ext uri="{FF2B5EF4-FFF2-40B4-BE49-F238E27FC236}">
                <a16:creationId xmlns:a16="http://schemas.microsoft.com/office/drawing/2014/main" id="{E8E92656-65C1-6484-37F2-17006CE70C77}"/>
              </a:ext>
            </a:extLst>
          </p:cNvPr>
          <p:cNvSpPr txBox="1"/>
          <p:nvPr/>
        </p:nvSpPr>
        <p:spPr>
          <a:xfrm>
            <a:off x="213856" y="2548472"/>
            <a:ext cx="2865218" cy="1477328"/>
          </a:xfrm>
          <a:prstGeom prst="rect">
            <a:avLst/>
          </a:prstGeom>
          <a:noFill/>
        </p:spPr>
        <p:txBody>
          <a:bodyPr wrap="square">
            <a:spAutoFit/>
          </a:bodyPr>
          <a:lstStyle/>
          <a:p>
            <a:r>
              <a:rPr lang="en-GB" dirty="0">
                <a:latin typeface="Arial" panose="020B0604020202020204" pitchFamily="34" charset="0"/>
                <a:cs typeface="Arial" panose="020B0604020202020204" pitchFamily="34" charset="0"/>
              </a:rPr>
              <a:t>1) Extract data </a:t>
            </a:r>
          </a:p>
          <a:p>
            <a:r>
              <a:rPr lang="en-GB" dirty="0">
                <a:latin typeface="Arial" panose="020B0604020202020204" pitchFamily="34" charset="0"/>
                <a:cs typeface="Arial" panose="020B0604020202020204" pitchFamily="34" charset="0"/>
              </a:rPr>
              <a:t>2) Convert to .</a:t>
            </a:r>
            <a:r>
              <a:rPr lang="en-GB" dirty="0" err="1">
                <a:latin typeface="Arial" panose="020B0604020202020204" pitchFamily="34" charset="0"/>
                <a:cs typeface="Arial" panose="020B0604020202020204" pitchFamily="34" charset="0"/>
              </a:rPr>
              <a:t>tsv</a:t>
            </a:r>
            <a:r>
              <a:rPr lang="en-GB" dirty="0">
                <a:latin typeface="Arial" panose="020B0604020202020204" pitchFamily="34" charset="0"/>
                <a:cs typeface="Arial" panose="020B0604020202020204" pitchFamily="34" charset="0"/>
              </a:rPr>
              <a:t>, </a:t>
            </a:r>
          </a:p>
          <a:p>
            <a:r>
              <a:rPr lang="en-GB" dirty="0">
                <a:latin typeface="Arial" panose="020B0604020202020204" pitchFamily="34" charset="0"/>
                <a:cs typeface="Arial" panose="020B0604020202020204" pitchFamily="34" charset="0"/>
              </a:rPr>
              <a:t>3) Calculate FDR </a:t>
            </a:r>
          </a:p>
          <a:p>
            <a:r>
              <a:rPr lang="en-GB" dirty="0">
                <a:latin typeface="Arial" panose="020B0604020202020204" pitchFamily="34" charset="0"/>
                <a:cs typeface="Arial" panose="020B0604020202020204" pitchFamily="34" charset="0"/>
              </a:rPr>
              <a:t>4) Threshold: FDR &lt; 0.01 </a:t>
            </a:r>
          </a:p>
          <a:p>
            <a:r>
              <a:rPr lang="en-GB" dirty="0">
                <a:latin typeface="Arial" panose="020B0604020202020204" pitchFamily="34" charset="0"/>
                <a:cs typeface="Arial" panose="020B0604020202020204" pitchFamily="34" charset="0"/>
              </a:rPr>
              <a:t>5) Recalibrate </a:t>
            </a:r>
            <a:endParaRPr lang="en-GB" dirty="0"/>
          </a:p>
        </p:txBody>
      </p:sp>
      <p:sp>
        <p:nvSpPr>
          <p:cNvPr id="22" name="TextBox 21">
            <a:extLst>
              <a:ext uri="{FF2B5EF4-FFF2-40B4-BE49-F238E27FC236}">
                <a16:creationId xmlns:a16="http://schemas.microsoft.com/office/drawing/2014/main" id="{D74F614B-2290-6611-741C-7F1E8AB7A162}"/>
              </a:ext>
            </a:extLst>
          </p:cNvPr>
          <p:cNvSpPr txBox="1"/>
          <p:nvPr/>
        </p:nvSpPr>
        <p:spPr>
          <a:xfrm>
            <a:off x="3433122" y="2562655"/>
            <a:ext cx="2865218" cy="1477328"/>
          </a:xfrm>
          <a:prstGeom prst="rect">
            <a:avLst/>
          </a:prstGeom>
          <a:noFill/>
        </p:spPr>
        <p:txBody>
          <a:bodyPr wrap="square">
            <a:spAutoFit/>
          </a:bodyPr>
          <a:lstStyle/>
          <a:p>
            <a:r>
              <a:rPr lang="en-GB" dirty="0">
                <a:latin typeface="Arial" panose="020B0604020202020204" pitchFamily="34" charset="0"/>
                <a:cs typeface="Arial" panose="020B0604020202020204" pitchFamily="34" charset="0"/>
              </a:rPr>
              <a:t>1) peptides containing</a:t>
            </a:r>
          </a:p>
          <a:p>
            <a:r>
              <a:rPr lang="en-GB" dirty="0">
                <a:latin typeface="Arial" panose="020B0604020202020204" pitchFamily="34" charset="0"/>
                <a:cs typeface="Arial" panose="020B0604020202020204" pitchFamily="34" charset="0"/>
              </a:rPr>
              <a:t>phosphorylated S, T, or Y</a:t>
            </a:r>
          </a:p>
          <a:p>
            <a:r>
              <a:rPr lang="en-GB" dirty="0">
                <a:latin typeface="Arial" panose="020B0604020202020204" pitchFamily="34" charset="0"/>
                <a:cs typeface="Arial" panose="020B0604020202020204" pitchFamily="34" charset="0"/>
              </a:rPr>
              <a:t>2) Generate non-strict peptidoform IDs and aggregate the data</a:t>
            </a:r>
            <a:endParaRPr lang="en-GB" dirty="0"/>
          </a:p>
        </p:txBody>
      </p:sp>
      <p:grpSp>
        <p:nvGrpSpPr>
          <p:cNvPr id="34" name="Group 33">
            <a:extLst>
              <a:ext uri="{FF2B5EF4-FFF2-40B4-BE49-F238E27FC236}">
                <a16:creationId xmlns:a16="http://schemas.microsoft.com/office/drawing/2014/main" id="{E8E8999E-D561-8B32-2E51-DB0899C46192}"/>
              </a:ext>
            </a:extLst>
          </p:cNvPr>
          <p:cNvGrpSpPr/>
          <p:nvPr/>
        </p:nvGrpSpPr>
        <p:grpSpPr>
          <a:xfrm>
            <a:off x="20320" y="4196650"/>
            <a:ext cx="9663209" cy="1300427"/>
            <a:chOff x="20320" y="4196650"/>
            <a:chExt cx="9663209" cy="1300427"/>
          </a:xfrm>
        </p:grpSpPr>
        <p:sp>
          <p:nvSpPr>
            <p:cNvPr id="23" name="TextBox 22">
              <a:extLst>
                <a:ext uri="{FF2B5EF4-FFF2-40B4-BE49-F238E27FC236}">
                  <a16:creationId xmlns:a16="http://schemas.microsoft.com/office/drawing/2014/main" id="{B9597442-1D35-1C05-EF5B-FE8F94B65ADB}"/>
                </a:ext>
              </a:extLst>
            </p:cNvPr>
            <p:cNvSpPr txBox="1"/>
            <p:nvPr/>
          </p:nvSpPr>
          <p:spPr>
            <a:xfrm>
              <a:off x="238618" y="4698851"/>
              <a:ext cx="9444911" cy="369332"/>
            </a:xfrm>
            <a:prstGeom prst="rect">
              <a:avLst/>
            </a:prstGeom>
            <a:noFill/>
          </p:spPr>
          <p:txBody>
            <a:bodyPr wrap="square">
              <a:spAutoFit/>
            </a:bodyPr>
            <a:lstStyle/>
            <a:p>
              <a:r>
                <a:rPr lang="en-GB" sz="1800" b="0" i="0" u="none" strike="noStrike" dirty="0">
                  <a:solidFill>
                    <a:srgbClr val="00B0F0"/>
                  </a:solidFill>
                  <a:effectLst/>
                  <a:latin typeface="Calibri" panose="020F0502020204030204" pitchFamily="34" charset="0"/>
                </a:rPr>
                <a:t>n</a:t>
              </a:r>
              <a:r>
                <a:rPr lang="en-GB" sz="1800" b="0" i="0" u="none" strike="noStrike" dirty="0">
                  <a:solidFill>
                    <a:srgbClr val="000000"/>
                  </a:solidFill>
                  <a:effectLst/>
                  <a:latin typeface="Calibri" panose="020F0502020204030204" pitchFamily="34" charset="0"/>
                </a:rPr>
                <a:t>EQ</a:t>
              </a:r>
              <a:r>
                <a:rPr lang="en-GB" sz="1800" b="0" i="0" u="none" strike="noStrike" dirty="0">
                  <a:solidFill>
                    <a:schemeClr val="accent6"/>
                  </a:solidFill>
                  <a:effectLst/>
                  <a:latin typeface="Calibri" panose="020F0502020204030204" pitchFamily="34" charset="0"/>
                </a:rPr>
                <a:t>S</a:t>
              </a:r>
              <a:r>
                <a:rPr lang="en-GB" sz="1800" b="0" i="0" u="none" strike="noStrike" dirty="0">
                  <a:solidFill>
                    <a:srgbClr val="000000"/>
                  </a:solidFill>
                  <a:effectLst/>
                  <a:latin typeface="Calibri" panose="020F0502020204030204" pitchFamily="34" charset="0"/>
                </a:rPr>
                <a:t>PPPPLQT</a:t>
              </a:r>
              <a:r>
                <a:rPr lang="en-GB" sz="1800" b="0" i="0" u="none" strike="noStrike" dirty="0">
                  <a:solidFill>
                    <a:schemeClr val="accent6"/>
                  </a:solidFill>
                  <a:effectLst/>
                  <a:latin typeface="Calibri" panose="020F0502020204030204" pitchFamily="34" charset="0"/>
                </a:rPr>
                <a:t>SS</a:t>
              </a:r>
              <a:r>
                <a:rPr lang="en-GB" sz="1800" b="0" i="0" u="none" strike="noStrike" dirty="0">
                  <a:solidFill>
                    <a:srgbClr val="000000"/>
                  </a:solidFill>
                  <a:effectLst/>
                  <a:latin typeface="Calibri" panose="020F0502020204030204" pitchFamily="34" charset="0"/>
                </a:rPr>
                <a:t>GAEV</a:t>
              </a:r>
              <a:r>
                <a:rPr lang="en-GB" sz="1800" b="0" i="0" u="none" strike="noStrike" dirty="0">
                  <a:solidFill>
                    <a:srgbClr val="F4B183"/>
                  </a:solidFill>
                  <a:effectLst/>
                  <a:latin typeface="Calibri" panose="020F0502020204030204" pitchFamily="34" charset="0"/>
                </a:rPr>
                <a:t>M</a:t>
              </a:r>
              <a:r>
                <a:rPr lang="en-GB" sz="1800" b="0" i="0" u="none" strike="noStrike" dirty="0">
                  <a:solidFill>
                    <a:srgbClr val="000000"/>
                  </a:solidFill>
                  <a:effectLst/>
                  <a:latin typeface="Calibri" panose="020F0502020204030204" pitchFamily="34" charset="0"/>
                </a:rPr>
                <a:t>DVG</a:t>
              </a:r>
              <a:r>
                <a:rPr lang="en-GB" sz="1800" b="0" i="0" u="none" strike="noStrike" dirty="0">
                  <a:solidFill>
                    <a:schemeClr val="accent6"/>
                  </a:solidFill>
                  <a:effectLst/>
                  <a:latin typeface="Calibri" panose="020F0502020204030204" pitchFamily="34" charset="0"/>
                </a:rPr>
                <a:t>S</a:t>
              </a:r>
              <a:r>
                <a:rPr lang="en-GB" sz="1800" b="0" i="0" u="none" strike="noStrike" dirty="0">
                  <a:solidFill>
                    <a:srgbClr val="000000"/>
                  </a:solidFill>
                  <a:effectLst/>
                  <a:latin typeface="Calibri" panose="020F0502020204030204" pitchFamily="34" charset="0"/>
                </a:rPr>
                <a:t>GGDGQ</a:t>
              </a:r>
              <a:r>
                <a:rPr lang="en-GB" sz="1800" b="0" i="0" u="none" strike="noStrike" dirty="0">
                  <a:solidFill>
                    <a:schemeClr val="accent6"/>
                  </a:solidFill>
                  <a:effectLst/>
                  <a:latin typeface="Calibri" panose="020F0502020204030204" pitchFamily="34" charset="0"/>
                </a:rPr>
                <a:t>S</a:t>
              </a:r>
              <a:r>
                <a:rPr lang="en-GB" sz="1800" b="0" i="0" u="none" strike="noStrike" dirty="0">
                  <a:solidFill>
                    <a:srgbClr val="000000"/>
                  </a:solidFill>
                  <a:effectLst/>
                  <a:latin typeface="Calibri" panose="020F0502020204030204" pitchFamily="34" charset="0"/>
                </a:rPr>
                <a:t>ELPAEDPFNFYGA</a:t>
              </a:r>
              <a:r>
                <a:rPr lang="en-GB" sz="1800" b="0" i="0" u="none" strike="noStrike" dirty="0">
                  <a:solidFill>
                    <a:schemeClr val="accent6"/>
                  </a:solidFill>
                  <a:effectLst/>
                  <a:latin typeface="Calibri" panose="020F0502020204030204" pitchFamily="34" charset="0"/>
                </a:rPr>
                <a:t>S</a:t>
              </a:r>
              <a:r>
                <a:rPr lang="en-GB" sz="1800" b="0" i="0" u="none" strike="noStrike" dirty="0">
                  <a:solidFill>
                    <a:srgbClr val="000000"/>
                  </a:solidFill>
                  <a:effectLst/>
                  <a:latin typeface="Calibri" panose="020F0502020204030204" pitchFamily="34" charset="0"/>
                </a:rPr>
                <a:t>LL</a:t>
              </a:r>
              <a:r>
                <a:rPr lang="en-GB" sz="1800" b="0" i="0" u="none" strike="noStrike" dirty="0">
                  <a:solidFill>
                    <a:schemeClr val="accent6"/>
                  </a:solidFill>
                  <a:effectLst/>
                  <a:latin typeface="Calibri" panose="020F0502020204030204" pitchFamily="34" charset="0"/>
                </a:rPr>
                <a:t>S</a:t>
              </a:r>
              <a:r>
                <a:rPr lang="en-GB" sz="1800" b="0" i="0" u="none" strike="noStrike" dirty="0">
                  <a:solidFill>
                    <a:srgbClr val="000000"/>
                  </a:solidFill>
                  <a:effectLst/>
                  <a:latin typeface="Calibri" panose="020F0502020204030204" pitchFamily="34" charset="0"/>
                </a:rPr>
                <a:t>K_</a:t>
              </a:r>
              <a:r>
                <a:rPr lang="en-GB" sz="1800" b="0" i="0" u="none" strike="noStrike" dirty="0">
                  <a:solidFill>
                    <a:srgbClr val="F4B183"/>
                  </a:solidFill>
                  <a:effectLst/>
                  <a:latin typeface="Calibri" panose="020F0502020204030204" pitchFamily="34" charset="0"/>
                </a:rPr>
                <a:t>M147_1</a:t>
              </a:r>
              <a:r>
                <a:rPr lang="en-GB" sz="1800" b="0" i="0" u="none" strike="noStrike" dirty="0">
                  <a:solidFill>
                    <a:srgbClr val="000000"/>
                  </a:solidFill>
                  <a:effectLst/>
                  <a:latin typeface="Calibri" panose="020F0502020204030204" pitchFamily="34" charset="0"/>
                </a:rPr>
                <a:t>_</a:t>
              </a:r>
              <a:r>
                <a:rPr lang="en-GB" sz="1800" b="0" i="0" u="none" strike="noStrike" dirty="0">
                  <a:solidFill>
                    <a:srgbClr val="00B0F0"/>
                  </a:solidFill>
                  <a:effectLst/>
                  <a:latin typeface="Calibri" panose="020F0502020204030204" pitchFamily="34" charset="0"/>
                </a:rPr>
                <a:t>n230_1</a:t>
              </a:r>
              <a:r>
                <a:rPr lang="en-GB" sz="1800" b="0" i="0" u="none" strike="noStrike" dirty="0">
                  <a:solidFill>
                    <a:srgbClr val="000000"/>
                  </a:solidFill>
                  <a:effectLst/>
                  <a:latin typeface="Calibri" panose="020F0502020204030204" pitchFamily="34" charset="0"/>
                </a:rPr>
                <a:t>_</a:t>
              </a:r>
              <a:r>
                <a:rPr lang="en-GB" sz="1800" b="0" i="0" u="none" strike="noStrike" dirty="0">
                  <a:solidFill>
                    <a:schemeClr val="accent6"/>
                  </a:solidFill>
                  <a:effectLst/>
                  <a:latin typeface="Calibri" panose="020F0502020204030204" pitchFamily="34" charset="0"/>
                </a:rPr>
                <a:t>S167_1</a:t>
              </a:r>
              <a:r>
                <a:rPr lang="en-GB" dirty="0"/>
                <a:t> </a:t>
              </a:r>
            </a:p>
          </p:txBody>
        </p:sp>
        <p:sp>
          <p:nvSpPr>
            <p:cNvPr id="24" name="Rectangle 23">
              <a:extLst>
                <a:ext uri="{FF2B5EF4-FFF2-40B4-BE49-F238E27FC236}">
                  <a16:creationId xmlns:a16="http://schemas.microsoft.com/office/drawing/2014/main" id="{722FCB65-CCF1-F2C8-65A0-1E252D16CC1E}"/>
                </a:ext>
              </a:extLst>
            </p:cNvPr>
            <p:cNvSpPr/>
            <p:nvPr/>
          </p:nvSpPr>
          <p:spPr>
            <a:xfrm>
              <a:off x="103778" y="4617980"/>
              <a:ext cx="5878285" cy="520667"/>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CA3AA0F5-A265-F661-425E-7FEAAAE9505C}"/>
                </a:ext>
              </a:extLst>
            </p:cNvPr>
            <p:cNvSpPr txBox="1"/>
            <p:nvPr/>
          </p:nvSpPr>
          <p:spPr>
            <a:xfrm>
              <a:off x="20320" y="4196650"/>
              <a:ext cx="6096000" cy="369332"/>
            </a:xfrm>
            <a:prstGeom prst="rect">
              <a:avLst/>
            </a:prstGeom>
            <a:noFill/>
          </p:spPr>
          <p:txBody>
            <a:bodyPr wrap="square">
              <a:spAutoFit/>
            </a:bodyPr>
            <a:lstStyle/>
            <a:p>
              <a:r>
                <a:rPr lang="en-GB" b="1" dirty="0">
                  <a:latin typeface="Arial" panose="020B0604020202020204" pitchFamily="34" charset="0"/>
                  <a:cs typeface="Arial" panose="020B0604020202020204" pitchFamily="34" charset="0"/>
                </a:rPr>
                <a:t>Peptide amino acid sequence</a:t>
              </a:r>
            </a:p>
          </p:txBody>
        </p:sp>
        <p:sp>
          <p:nvSpPr>
            <p:cNvPr id="26" name="TextBox 25">
              <a:extLst>
                <a:ext uri="{FF2B5EF4-FFF2-40B4-BE49-F238E27FC236}">
                  <a16:creationId xmlns:a16="http://schemas.microsoft.com/office/drawing/2014/main" id="{6E814AED-33EA-BA15-A5B3-57834411F364}"/>
                </a:ext>
              </a:extLst>
            </p:cNvPr>
            <p:cNvSpPr txBox="1"/>
            <p:nvPr/>
          </p:nvSpPr>
          <p:spPr>
            <a:xfrm>
              <a:off x="5412982" y="4281685"/>
              <a:ext cx="1678441" cy="369332"/>
            </a:xfrm>
            <a:prstGeom prst="rect">
              <a:avLst/>
            </a:prstGeom>
            <a:noFill/>
          </p:spPr>
          <p:txBody>
            <a:bodyPr wrap="square">
              <a:spAutoFit/>
            </a:bodyPr>
            <a:lstStyle/>
            <a:p>
              <a:r>
                <a:rPr lang="en-GB" b="1" dirty="0">
                  <a:solidFill>
                    <a:srgbClr val="F4B183"/>
                  </a:solidFill>
                  <a:latin typeface="Arial" panose="020B0604020202020204" pitchFamily="34" charset="0"/>
                  <a:cs typeface="Arial" panose="020B0604020202020204" pitchFamily="34" charset="0"/>
                </a:rPr>
                <a:t>PTM1_count</a:t>
              </a:r>
            </a:p>
          </p:txBody>
        </p:sp>
        <p:sp>
          <p:nvSpPr>
            <p:cNvPr id="27" name="TextBox 26">
              <a:extLst>
                <a:ext uri="{FF2B5EF4-FFF2-40B4-BE49-F238E27FC236}">
                  <a16:creationId xmlns:a16="http://schemas.microsoft.com/office/drawing/2014/main" id="{7B010383-2B91-412F-40A1-5DA2FED12833}"/>
                </a:ext>
              </a:extLst>
            </p:cNvPr>
            <p:cNvSpPr txBox="1"/>
            <p:nvPr/>
          </p:nvSpPr>
          <p:spPr>
            <a:xfrm>
              <a:off x="6474000" y="5127745"/>
              <a:ext cx="1650892" cy="369332"/>
            </a:xfrm>
            <a:prstGeom prst="rect">
              <a:avLst/>
            </a:prstGeom>
            <a:noFill/>
          </p:spPr>
          <p:txBody>
            <a:bodyPr wrap="square">
              <a:spAutoFit/>
            </a:bodyPr>
            <a:lstStyle/>
            <a:p>
              <a:pPr algn="ctr"/>
              <a:r>
                <a:rPr lang="en-GB" b="1" dirty="0">
                  <a:solidFill>
                    <a:srgbClr val="00B0F0"/>
                  </a:solidFill>
                  <a:latin typeface="Arial" panose="020B0604020202020204" pitchFamily="34" charset="0"/>
                  <a:cs typeface="Arial" panose="020B0604020202020204" pitchFamily="34" charset="0"/>
                </a:rPr>
                <a:t>PTM2_count</a:t>
              </a:r>
            </a:p>
          </p:txBody>
        </p:sp>
        <p:sp>
          <p:nvSpPr>
            <p:cNvPr id="28" name="TextBox 27">
              <a:extLst>
                <a:ext uri="{FF2B5EF4-FFF2-40B4-BE49-F238E27FC236}">
                  <a16:creationId xmlns:a16="http://schemas.microsoft.com/office/drawing/2014/main" id="{E581AEC1-59A8-4BC4-3857-DEB8520F7DCF}"/>
                </a:ext>
              </a:extLst>
            </p:cNvPr>
            <p:cNvSpPr txBox="1"/>
            <p:nvPr/>
          </p:nvSpPr>
          <p:spPr>
            <a:xfrm>
              <a:off x="6927116" y="4281685"/>
              <a:ext cx="1650892" cy="369332"/>
            </a:xfrm>
            <a:prstGeom prst="rect">
              <a:avLst/>
            </a:prstGeom>
            <a:noFill/>
          </p:spPr>
          <p:txBody>
            <a:bodyPr wrap="square">
              <a:spAutoFit/>
            </a:bodyPr>
            <a:lstStyle/>
            <a:p>
              <a:r>
                <a:rPr lang="en-GB" b="1" dirty="0">
                  <a:solidFill>
                    <a:schemeClr val="accent6"/>
                  </a:solidFill>
                  <a:latin typeface="Arial" panose="020B0604020202020204" pitchFamily="34" charset="0"/>
                  <a:cs typeface="Arial" panose="020B0604020202020204" pitchFamily="34" charset="0"/>
                </a:rPr>
                <a:t>PTM3_count</a:t>
              </a:r>
            </a:p>
          </p:txBody>
        </p:sp>
      </p:grpSp>
      <p:sp>
        <p:nvSpPr>
          <p:cNvPr id="29" name="TextBox 28">
            <a:extLst>
              <a:ext uri="{FF2B5EF4-FFF2-40B4-BE49-F238E27FC236}">
                <a16:creationId xmlns:a16="http://schemas.microsoft.com/office/drawing/2014/main" id="{1FBA2175-C31A-B656-9190-B0EE04977DE4}"/>
              </a:ext>
            </a:extLst>
          </p:cNvPr>
          <p:cNvSpPr txBox="1"/>
          <p:nvPr/>
        </p:nvSpPr>
        <p:spPr>
          <a:xfrm>
            <a:off x="22250" y="5127745"/>
            <a:ext cx="6451750" cy="369332"/>
          </a:xfrm>
          <a:prstGeom prst="rect">
            <a:avLst/>
          </a:prstGeom>
          <a:noFill/>
        </p:spPr>
        <p:txBody>
          <a:bodyPr wrap="square">
            <a:spAutoFit/>
          </a:bodyPr>
          <a:lstStyle/>
          <a:p>
            <a:r>
              <a:rPr lang="en-GB" dirty="0">
                <a:latin typeface="Arial" panose="020B0604020202020204" pitchFamily="34" charset="0"/>
                <a:cs typeface="Arial" panose="020B0604020202020204" pitchFamily="34" charset="0"/>
              </a:rPr>
              <a:t>non-strict = PTM position does not matter - any S can be </a:t>
            </a:r>
            <a:r>
              <a:rPr lang="en-GB" dirty="0" err="1">
                <a:latin typeface="Arial" panose="020B0604020202020204" pitchFamily="34" charset="0"/>
                <a:cs typeface="Arial" panose="020B0604020202020204" pitchFamily="34" charset="0"/>
              </a:rPr>
              <a:t>pS</a:t>
            </a:r>
            <a:endParaRPr lang="en-GB" dirty="0"/>
          </a:p>
        </p:txBody>
      </p:sp>
      <p:grpSp>
        <p:nvGrpSpPr>
          <p:cNvPr id="35" name="Group 34">
            <a:extLst>
              <a:ext uri="{FF2B5EF4-FFF2-40B4-BE49-F238E27FC236}">
                <a16:creationId xmlns:a16="http://schemas.microsoft.com/office/drawing/2014/main" id="{13B3FB99-8A58-4BE1-E8BA-911C030EA82E}"/>
              </a:ext>
            </a:extLst>
          </p:cNvPr>
          <p:cNvGrpSpPr/>
          <p:nvPr/>
        </p:nvGrpSpPr>
        <p:grpSpPr>
          <a:xfrm>
            <a:off x="0" y="5872484"/>
            <a:ext cx="9683528" cy="884965"/>
            <a:chOff x="0" y="5872484"/>
            <a:chExt cx="9683528" cy="884965"/>
          </a:xfrm>
        </p:grpSpPr>
        <p:sp>
          <p:nvSpPr>
            <p:cNvPr id="31" name="TextBox 30">
              <a:extLst>
                <a:ext uri="{FF2B5EF4-FFF2-40B4-BE49-F238E27FC236}">
                  <a16:creationId xmlns:a16="http://schemas.microsoft.com/office/drawing/2014/main" id="{0B767519-5FE4-E3FB-A56F-0ED18BDC943A}"/>
                </a:ext>
              </a:extLst>
            </p:cNvPr>
            <p:cNvSpPr txBox="1"/>
            <p:nvPr/>
          </p:nvSpPr>
          <p:spPr>
            <a:xfrm>
              <a:off x="238617" y="5924296"/>
              <a:ext cx="9444911" cy="369332"/>
            </a:xfrm>
            <a:prstGeom prst="rect">
              <a:avLst/>
            </a:prstGeom>
            <a:noFill/>
          </p:spPr>
          <p:txBody>
            <a:bodyPr wrap="square">
              <a:spAutoFit/>
            </a:bodyPr>
            <a:lstStyle/>
            <a:p>
              <a:r>
                <a:rPr lang="en-GB" sz="1800" b="0" i="0" u="none" strike="noStrike" dirty="0">
                  <a:solidFill>
                    <a:srgbClr val="000000"/>
                  </a:solidFill>
                  <a:effectLst/>
                  <a:latin typeface="Calibri" panose="020F0502020204030204" pitchFamily="34" charset="0"/>
                </a:rPr>
                <a:t>nEQSPPPPLQTSSGAEVMDVGSGGDGQSELPAEDPFNFYGASLLSK_n230_1_S167_1</a:t>
              </a:r>
              <a:r>
                <a:rPr lang="en-GB" dirty="0"/>
                <a:t> </a:t>
              </a:r>
            </a:p>
          </p:txBody>
        </p:sp>
        <p:sp>
          <p:nvSpPr>
            <p:cNvPr id="32" name="Rectangle 31">
              <a:extLst>
                <a:ext uri="{FF2B5EF4-FFF2-40B4-BE49-F238E27FC236}">
                  <a16:creationId xmlns:a16="http://schemas.microsoft.com/office/drawing/2014/main" id="{2C4F0655-EDF8-613E-BABE-95CD40D62E5A}"/>
                </a:ext>
              </a:extLst>
            </p:cNvPr>
            <p:cNvSpPr/>
            <p:nvPr/>
          </p:nvSpPr>
          <p:spPr>
            <a:xfrm>
              <a:off x="103777" y="5872484"/>
              <a:ext cx="5878285" cy="520667"/>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TextBox 32">
              <a:extLst>
                <a:ext uri="{FF2B5EF4-FFF2-40B4-BE49-F238E27FC236}">
                  <a16:creationId xmlns:a16="http://schemas.microsoft.com/office/drawing/2014/main" id="{6A75950F-A792-36FE-0002-77A113683208}"/>
                </a:ext>
              </a:extLst>
            </p:cNvPr>
            <p:cNvSpPr txBox="1"/>
            <p:nvPr/>
          </p:nvSpPr>
          <p:spPr>
            <a:xfrm>
              <a:off x="0" y="6388117"/>
              <a:ext cx="9022080" cy="369332"/>
            </a:xfrm>
            <a:prstGeom prst="rect">
              <a:avLst/>
            </a:prstGeom>
            <a:noFill/>
          </p:spPr>
          <p:txBody>
            <a:bodyPr wrap="square">
              <a:spAutoFit/>
            </a:bodyPr>
            <a:lstStyle/>
            <a:p>
              <a:r>
                <a:rPr lang="en-GB" dirty="0">
                  <a:latin typeface="Arial" panose="020B0604020202020204" pitchFamily="34" charset="0"/>
                  <a:cs typeface="Arial" panose="020B0604020202020204" pitchFamily="34" charset="0"/>
                </a:rPr>
                <a:t>The same peptide can have multiple peptidoforms based on PTMs present</a:t>
              </a:r>
              <a:endParaRPr lang="en-GB" dirty="0"/>
            </a:p>
          </p:txBody>
        </p:sp>
      </p:grpSp>
      <p:sp>
        <p:nvSpPr>
          <p:cNvPr id="36" name="Rectangle 35">
            <a:extLst>
              <a:ext uri="{FF2B5EF4-FFF2-40B4-BE49-F238E27FC236}">
                <a16:creationId xmlns:a16="http://schemas.microsoft.com/office/drawing/2014/main" id="{9A491D48-1898-8AD3-CA26-54CD63A31369}"/>
              </a:ext>
            </a:extLst>
          </p:cNvPr>
          <p:cNvSpPr/>
          <p:nvPr/>
        </p:nvSpPr>
        <p:spPr>
          <a:xfrm>
            <a:off x="8848385" y="2900417"/>
            <a:ext cx="3018277" cy="3176978"/>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panose="020B0604020202020204" pitchFamily="34" charset="0"/>
                <a:cs typeface="Arial" panose="020B0604020202020204" pitchFamily="34" charset="0"/>
              </a:rPr>
              <a:t>Detected in multiple datasets?</a:t>
            </a:r>
          </a:p>
          <a:p>
            <a:pPr algn="ctr"/>
            <a:endParaRPr lang="en-GB" sz="2000" b="1" dirty="0">
              <a:solidFill>
                <a:schemeClr val="tx1"/>
              </a:solidFill>
              <a:latin typeface="Arial" panose="020B0604020202020204" pitchFamily="34" charset="0"/>
              <a:cs typeface="Arial" panose="020B0604020202020204" pitchFamily="34" charset="0"/>
            </a:endParaRPr>
          </a:p>
          <a:p>
            <a:pPr algn="ctr"/>
            <a:r>
              <a:rPr lang="en-GB" sz="2000" b="1" dirty="0">
                <a:solidFill>
                  <a:schemeClr val="tx1"/>
                </a:solidFill>
                <a:latin typeface="Arial" panose="020B0604020202020204" pitchFamily="34" charset="0"/>
                <a:cs typeface="Arial" panose="020B0604020202020204" pitchFamily="34" charset="0"/>
              </a:rPr>
              <a:t>Detected in sufficient amount of spectra?</a:t>
            </a:r>
          </a:p>
          <a:p>
            <a:pPr algn="ctr"/>
            <a:endParaRPr lang="en-GB" sz="2000" b="1" dirty="0">
              <a:solidFill>
                <a:schemeClr val="tx1"/>
              </a:solidFill>
              <a:latin typeface="Arial" panose="020B0604020202020204" pitchFamily="34" charset="0"/>
              <a:cs typeface="Arial" panose="020B0604020202020204" pitchFamily="34" charset="0"/>
            </a:endParaRPr>
          </a:p>
          <a:p>
            <a:pPr algn="ctr"/>
            <a:r>
              <a:rPr lang="en-GB" sz="2000" b="1" dirty="0">
                <a:solidFill>
                  <a:schemeClr val="tx1"/>
                </a:solidFill>
                <a:latin typeface="Arial" panose="020B0604020202020204" pitchFamily="34" charset="0"/>
                <a:cs typeface="Arial" panose="020B0604020202020204" pitchFamily="34" charset="0"/>
              </a:rPr>
              <a:t>Does it have the expected mass shift? </a:t>
            </a:r>
          </a:p>
          <a:p>
            <a:pPr algn="ctr"/>
            <a:endParaRPr lang="en-GB" sz="2000"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37152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fade">
                                      <p:cBhvr>
                                        <p:cTn id="25" dur="500"/>
                                        <p:tgtEl>
                                          <p:spTgt spid="35"/>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2" grpId="0"/>
      <p:bldP spid="29" grpId="0"/>
      <p:bldP spid="3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943BDE8C-8CF5-DFBB-B2D7-0FCDCAF3F5B1}"/>
              </a:ext>
            </a:extLst>
          </p:cNvPr>
          <p:cNvGrpSpPr/>
          <p:nvPr/>
        </p:nvGrpSpPr>
        <p:grpSpPr>
          <a:xfrm>
            <a:off x="8468361" y="1468475"/>
            <a:ext cx="1534160" cy="923330"/>
            <a:chOff x="2245361" y="1473812"/>
            <a:chExt cx="1534160" cy="923330"/>
          </a:xfrm>
        </p:grpSpPr>
        <p:sp>
          <p:nvSpPr>
            <p:cNvPr id="17" name="TextBox 16">
              <a:extLst>
                <a:ext uri="{FF2B5EF4-FFF2-40B4-BE49-F238E27FC236}">
                  <a16:creationId xmlns:a16="http://schemas.microsoft.com/office/drawing/2014/main" id="{A852A0AB-CBE9-53ED-3541-89B4CAB0ADAC}"/>
                </a:ext>
              </a:extLst>
            </p:cNvPr>
            <p:cNvSpPr txBox="1"/>
            <p:nvPr/>
          </p:nvSpPr>
          <p:spPr>
            <a:xfrm>
              <a:off x="2245361" y="1473812"/>
              <a:ext cx="1534160" cy="923330"/>
            </a:xfrm>
            <a:prstGeom prst="rect">
              <a:avLst/>
            </a:prstGeom>
            <a:noFill/>
          </p:spPr>
          <p:txBody>
            <a:bodyPr wrap="square">
              <a:spAutoFit/>
            </a:bodyPr>
            <a:lstStyle/>
            <a:p>
              <a:pPr algn="ctr"/>
              <a:r>
                <a:rPr lang="en-GB" dirty="0">
                  <a:latin typeface="Arial" panose="020B0604020202020204" pitchFamily="34" charset="0"/>
                  <a:cs typeface="Arial" panose="020B0604020202020204" pitchFamily="34" charset="0"/>
                </a:rPr>
                <a:t>GMM AUC</a:t>
              </a:r>
            </a:p>
            <a:p>
              <a:pPr algn="ctr"/>
              <a:endParaRPr lang="en-GB" dirty="0">
                <a:latin typeface="Arial" panose="020B0604020202020204" pitchFamily="34" charset="0"/>
                <a:cs typeface="Arial" panose="020B0604020202020204" pitchFamily="34" charset="0"/>
              </a:endParaRPr>
            </a:p>
            <a:p>
              <a:pPr algn="ctr"/>
              <a:r>
                <a:rPr lang="en-GB" dirty="0">
                  <a:latin typeface="Arial" panose="020B0604020202020204" pitchFamily="34" charset="0"/>
                  <a:cs typeface="Arial" panose="020B0604020202020204" pitchFamily="34" charset="0"/>
                </a:rPr>
                <a:t>Filtering</a:t>
              </a:r>
              <a:endParaRPr lang="en-GB" dirty="0"/>
            </a:p>
          </p:txBody>
        </p:sp>
        <p:cxnSp>
          <p:nvCxnSpPr>
            <p:cNvPr id="18" name="Straight Arrow Connector 17">
              <a:extLst>
                <a:ext uri="{FF2B5EF4-FFF2-40B4-BE49-F238E27FC236}">
                  <a16:creationId xmlns:a16="http://schemas.microsoft.com/office/drawing/2014/main" id="{05F520D2-33D9-EEFB-4E79-F72822608758}"/>
                </a:ext>
              </a:extLst>
            </p:cNvPr>
            <p:cNvCxnSpPr>
              <a:cxnSpLocks/>
            </p:cNvCxnSpPr>
            <p:nvPr/>
          </p:nvCxnSpPr>
          <p:spPr>
            <a:xfrm>
              <a:off x="2361465" y="1935477"/>
              <a:ext cx="1301953"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grpSp>
      <p:sp>
        <p:nvSpPr>
          <p:cNvPr id="20" name="Rectangle 19">
            <a:extLst>
              <a:ext uri="{FF2B5EF4-FFF2-40B4-BE49-F238E27FC236}">
                <a16:creationId xmlns:a16="http://schemas.microsoft.com/office/drawing/2014/main" id="{2E410D0B-0084-9453-ED34-7E395366FBFF}"/>
              </a:ext>
            </a:extLst>
          </p:cNvPr>
          <p:cNvSpPr/>
          <p:nvPr/>
        </p:nvSpPr>
        <p:spPr>
          <a:xfrm>
            <a:off x="6680047" y="1385632"/>
            <a:ext cx="1908000" cy="1080000"/>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panose="020B0604020202020204" pitchFamily="34" charset="0"/>
                <a:cs typeface="Arial" panose="020B0604020202020204" pitchFamily="34" charset="0"/>
              </a:rPr>
              <a:t>One GMM per peptidoform ID</a:t>
            </a:r>
          </a:p>
        </p:txBody>
      </p:sp>
      <p:sp>
        <p:nvSpPr>
          <p:cNvPr id="30" name="TextBox 29">
            <a:extLst>
              <a:ext uri="{FF2B5EF4-FFF2-40B4-BE49-F238E27FC236}">
                <a16:creationId xmlns:a16="http://schemas.microsoft.com/office/drawing/2014/main" id="{92419A9A-8427-C5EC-E16A-8D3DB61E79B0}"/>
              </a:ext>
            </a:extLst>
          </p:cNvPr>
          <p:cNvSpPr txBox="1"/>
          <p:nvPr/>
        </p:nvSpPr>
        <p:spPr>
          <a:xfrm>
            <a:off x="3356450" y="2546000"/>
            <a:ext cx="2882303" cy="3139321"/>
          </a:xfrm>
          <a:prstGeom prst="rect">
            <a:avLst/>
          </a:prstGeom>
          <a:noFill/>
        </p:spPr>
        <p:txBody>
          <a:bodyPr wrap="square">
            <a:spAutoFit/>
          </a:bodyPr>
          <a:lstStyle/>
          <a:p>
            <a:r>
              <a:rPr lang="en-GB" dirty="0">
                <a:latin typeface="Arial" panose="020B0604020202020204" pitchFamily="34" charset="0"/>
                <a:cs typeface="Arial" panose="020B0604020202020204" pitchFamily="34" charset="0"/>
              </a:rPr>
              <a:t>1) Fit Gaussian Mixture Models (GMMs) with 1, 2, or 3 components for the calibrated mass errors of each peptidoform ID</a:t>
            </a:r>
          </a:p>
          <a:p>
            <a:endParaRPr lang="en-GB" dirty="0">
              <a:latin typeface="Arial" panose="020B0604020202020204" pitchFamily="34" charset="0"/>
              <a:cs typeface="Arial" panose="020B0604020202020204" pitchFamily="34" charset="0"/>
            </a:endParaRPr>
          </a:p>
          <a:p>
            <a:r>
              <a:rPr lang="en-GB" dirty="0">
                <a:latin typeface="Arial" panose="020B0604020202020204" pitchFamily="34" charset="0"/>
                <a:cs typeface="Arial" panose="020B0604020202020204" pitchFamily="34" charset="0"/>
              </a:rPr>
              <a:t>2) Prioritise fewer components unless BIC score of model with more components is 10+ points smaller (rule of thumb)</a:t>
            </a:r>
          </a:p>
        </p:txBody>
      </p:sp>
      <p:sp>
        <p:nvSpPr>
          <p:cNvPr id="2" name="Title 1">
            <a:extLst>
              <a:ext uri="{FF2B5EF4-FFF2-40B4-BE49-F238E27FC236}">
                <a16:creationId xmlns:a16="http://schemas.microsoft.com/office/drawing/2014/main" id="{F176EF45-74A1-212E-D204-6BEF1B9B8F3B}"/>
              </a:ext>
            </a:extLst>
          </p:cNvPr>
          <p:cNvSpPr txBox="1">
            <a:spLocks/>
          </p:cNvSpPr>
          <p:nvPr/>
        </p:nvSpPr>
        <p:spPr>
          <a:xfrm>
            <a:off x="-1" y="-267800"/>
            <a:ext cx="1212373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a:latin typeface="Arial" panose="020B0604020202020204" pitchFamily="34" charset="0"/>
                <a:cs typeface="Arial" panose="020B0604020202020204" pitchFamily="34" charset="0"/>
              </a:rPr>
              <a:t>Workflow Stage 2: GMM AUC Filtering</a:t>
            </a:r>
          </a:p>
        </p:txBody>
      </p:sp>
      <p:sp>
        <p:nvSpPr>
          <p:cNvPr id="3" name="Rectangle 2">
            <a:extLst>
              <a:ext uri="{FF2B5EF4-FFF2-40B4-BE49-F238E27FC236}">
                <a16:creationId xmlns:a16="http://schemas.microsoft.com/office/drawing/2014/main" id="{0A04E2FF-B9FC-8680-AA89-DCD13787615D}"/>
              </a:ext>
            </a:extLst>
          </p:cNvPr>
          <p:cNvSpPr/>
          <p:nvPr/>
        </p:nvSpPr>
        <p:spPr>
          <a:xfrm>
            <a:off x="199760" y="1385632"/>
            <a:ext cx="1908000" cy="1080000"/>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panose="020B0604020202020204" pitchFamily="34" charset="0"/>
                <a:cs typeface="Arial" panose="020B0604020202020204" pitchFamily="34" charset="0"/>
              </a:rPr>
              <a:t>1,747,947 </a:t>
            </a:r>
          </a:p>
          <a:p>
            <a:pPr algn="ctr"/>
            <a:r>
              <a:rPr lang="en-GB" sz="2000" b="1" dirty="0">
                <a:solidFill>
                  <a:schemeClr val="tx1"/>
                </a:solidFill>
                <a:latin typeface="Arial" panose="020B0604020202020204" pitchFamily="34" charset="0"/>
                <a:cs typeface="Arial" panose="020B0604020202020204" pitchFamily="34" charset="0"/>
              </a:rPr>
              <a:t>peptidoform IDs</a:t>
            </a:r>
          </a:p>
        </p:txBody>
      </p:sp>
      <p:grpSp>
        <p:nvGrpSpPr>
          <p:cNvPr id="5" name="Group 4">
            <a:extLst>
              <a:ext uri="{FF2B5EF4-FFF2-40B4-BE49-F238E27FC236}">
                <a16:creationId xmlns:a16="http://schemas.microsoft.com/office/drawing/2014/main" id="{31CAA78C-4434-35C4-6A46-792C632D4EB4}"/>
              </a:ext>
            </a:extLst>
          </p:cNvPr>
          <p:cNvGrpSpPr/>
          <p:nvPr/>
        </p:nvGrpSpPr>
        <p:grpSpPr>
          <a:xfrm>
            <a:off x="2015065" y="1468475"/>
            <a:ext cx="1534160" cy="923330"/>
            <a:chOff x="2245361" y="1473812"/>
            <a:chExt cx="1534160" cy="923330"/>
          </a:xfrm>
        </p:grpSpPr>
        <p:sp>
          <p:nvSpPr>
            <p:cNvPr id="6" name="TextBox 5">
              <a:extLst>
                <a:ext uri="{FF2B5EF4-FFF2-40B4-BE49-F238E27FC236}">
                  <a16:creationId xmlns:a16="http://schemas.microsoft.com/office/drawing/2014/main" id="{3E9C622B-09AD-007D-0375-FCFB145CD9D7}"/>
                </a:ext>
              </a:extLst>
            </p:cNvPr>
            <p:cNvSpPr txBox="1"/>
            <p:nvPr/>
          </p:nvSpPr>
          <p:spPr>
            <a:xfrm>
              <a:off x="2245361" y="1473812"/>
              <a:ext cx="1534160" cy="923330"/>
            </a:xfrm>
            <a:prstGeom prst="rect">
              <a:avLst/>
            </a:prstGeom>
            <a:noFill/>
          </p:spPr>
          <p:txBody>
            <a:bodyPr wrap="square">
              <a:spAutoFit/>
            </a:bodyPr>
            <a:lstStyle/>
            <a:p>
              <a:pPr algn="ctr"/>
              <a:r>
                <a:rPr lang="en-GB" dirty="0">
                  <a:latin typeface="Arial" panose="020B0604020202020204" pitchFamily="34" charset="0"/>
                  <a:cs typeface="Arial" panose="020B0604020202020204" pitchFamily="34" charset="0"/>
                </a:rPr>
                <a:t>Pre-GMM</a:t>
              </a:r>
            </a:p>
            <a:p>
              <a:pPr algn="ctr"/>
              <a:endParaRPr lang="en-GB" dirty="0">
                <a:latin typeface="Arial" panose="020B0604020202020204" pitchFamily="34" charset="0"/>
                <a:cs typeface="Arial" panose="020B0604020202020204" pitchFamily="34" charset="0"/>
              </a:endParaRPr>
            </a:p>
            <a:p>
              <a:pPr algn="ctr"/>
              <a:r>
                <a:rPr lang="en-GB" dirty="0">
                  <a:latin typeface="Arial" panose="020B0604020202020204" pitchFamily="34" charset="0"/>
                  <a:cs typeface="Arial" panose="020B0604020202020204" pitchFamily="34" charset="0"/>
                </a:rPr>
                <a:t>Filtering</a:t>
              </a:r>
              <a:endParaRPr lang="en-GB" dirty="0"/>
            </a:p>
          </p:txBody>
        </p:sp>
        <p:cxnSp>
          <p:nvCxnSpPr>
            <p:cNvPr id="8" name="Straight Arrow Connector 7">
              <a:extLst>
                <a:ext uri="{FF2B5EF4-FFF2-40B4-BE49-F238E27FC236}">
                  <a16:creationId xmlns:a16="http://schemas.microsoft.com/office/drawing/2014/main" id="{91250BDC-2B7E-1E9D-197F-457EF3564981}"/>
                </a:ext>
              </a:extLst>
            </p:cNvPr>
            <p:cNvCxnSpPr>
              <a:cxnSpLocks/>
            </p:cNvCxnSpPr>
            <p:nvPr/>
          </p:nvCxnSpPr>
          <p:spPr>
            <a:xfrm>
              <a:off x="2361465" y="1935477"/>
              <a:ext cx="1301953"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grpSp>
      <p:sp>
        <p:nvSpPr>
          <p:cNvPr id="12" name="TextBox 11">
            <a:extLst>
              <a:ext uri="{FF2B5EF4-FFF2-40B4-BE49-F238E27FC236}">
                <a16:creationId xmlns:a16="http://schemas.microsoft.com/office/drawing/2014/main" id="{519F7DA7-442C-82EE-A868-046C3173DC18}"/>
              </a:ext>
            </a:extLst>
          </p:cNvPr>
          <p:cNvSpPr txBox="1"/>
          <p:nvPr/>
        </p:nvSpPr>
        <p:spPr>
          <a:xfrm>
            <a:off x="130310" y="2551837"/>
            <a:ext cx="2184723" cy="1754326"/>
          </a:xfrm>
          <a:prstGeom prst="rect">
            <a:avLst/>
          </a:prstGeom>
          <a:noFill/>
        </p:spPr>
        <p:txBody>
          <a:bodyPr wrap="square">
            <a:spAutoFit/>
          </a:bodyPr>
          <a:lstStyle/>
          <a:p>
            <a:r>
              <a:rPr lang="en-GB" dirty="0">
                <a:latin typeface="Arial" panose="020B0604020202020204" pitchFamily="34" charset="0"/>
                <a:cs typeface="Arial" panose="020B0604020202020204" pitchFamily="34" charset="0"/>
              </a:rPr>
              <a:t>1) Detected in 3+ experiments:</a:t>
            </a:r>
          </a:p>
          <a:p>
            <a:r>
              <a:rPr lang="en-GB" dirty="0">
                <a:latin typeface="Arial" panose="020B0604020202020204" pitchFamily="34" charset="0"/>
                <a:cs typeface="Arial" panose="020B0604020202020204" pitchFamily="34" charset="0"/>
              </a:rPr>
              <a:t>413,010 IDs </a:t>
            </a:r>
          </a:p>
          <a:p>
            <a:endParaRPr lang="en-GB" dirty="0">
              <a:latin typeface="Arial" panose="020B0604020202020204" pitchFamily="34" charset="0"/>
              <a:cs typeface="Arial" panose="020B0604020202020204" pitchFamily="34" charset="0"/>
            </a:endParaRPr>
          </a:p>
          <a:p>
            <a:r>
              <a:rPr lang="en-GB" dirty="0">
                <a:latin typeface="Arial" panose="020B0604020202020204" pitchFamily="34" charset="0"/>
                <a:cs typeface="Arial" panose="020B0604020202020204" pitchFamily="34" charset="0"/>
              </a:rPr>
              <a:t>2) Overall more than 90 PSMs</a:t>
            </a:r>
          </a:p>
        </p:txBody>
      </p:sp>
      <p:sp>
        <p:nvSpPr>
          <p:cNvPr id="13" name="Rectangle 12">
            <a:extLst>
              <a:ext uri="{FF2B5EF4-FFF2-40B4-BE49-F238E27FC236}">
                <a16:creationId xmlns:a16="http://schemas.microsoft.com/office/drawing/2014/main" id="{E9D9F32A-D356-977F-CE0E-33E42A4C7921}"/>
              </a:ext>
            </a:extLst>
          </p:cNvPr>
          <p:cNvSpPr/>
          <p:nvPr/>
        </p:nvSpPr>
        <p:spPr>
          <a:xfrm>
            <a:off x="3442434" y="1400757"/>
            <a:ext cx="1908000" cy="1080000"/>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panose="020B0604020202020204" pitchFamily="34" charset="0"/>
                <a:cs typeface="Arial" panose="020B0604020202020204" pitchFamily="34" charset="0"/>
              </a:rPr>
              <a:t>83,047</a:t>
            </a:r>
          </a:p>
          <a:p>
            <a:pPr algn="ctr"/>
            <a:r>
              <a:rPr lang="en-GB" sz="2000" b="1" dirty="0">
                <a:solidFill>
                  <a:schemeClr val="tx1"/>
                </a:solidFill>
                <a:latin typeface="Arial" panose="020B0604020202020204" pitchFamily="34" charset="0"/>
                <a:cs typeface="Arial" panose="020B0604020202020204" pitchFamily="34" charset="0"/>
              </a:rPr>
              <a:t>peptidoform IDs</a:t>
            </a:r>
          </a:p>
        </p:txBody>
      </p:sp>
      <p:grpSp>
        <p:nvGrpSpPr>
          <p:cNvPr id="14" name="Group 13">
            <a:extLst>
              <a:ext uri="{FF2B5EF4-FFF2-40B4-BE49-F238E27FC236}">
                <a16:creationId xmlns:a16="http://schemas.microsoft.com/office/drawing/2014/main" id="{BBAE36E3-52CE-0EBA-70C2-474E4ED1BA17}"/>
              </a:ext>
            </a:extLst>
          </p:cNvPr>
          <p:cNvGrpSpPr/>
          <p:nvPr/>
        </p:nvGrpSpPr>
        <p:grpSpPr>
          <a:xfrm>
            <a:off x="5248160" y="1463967"/>
            <a:ext cx="1534160" cy="923330"/>
            <a:chOff x="2245361" y="1473812"/>
            <a:chExt cx="1534160" cy="923330"/>
          </a:xfrm>
        </p:grpSpPr>
        <p:sp>
          <p:nvSpPr>
            <p:cNvPr id="15" name="TextBox 14">
              <a:extLst>
                <a:ext uri="{FF2B5EF4-FFF2-40B4-BE49-F238E27FC236}">
                  <a16:creationId xmlns:a16="http://schemas.microsoft.com/office/drawing/2014/main" id="{82E9A79E-6320-145E-7E55-148742D26C28}"/>
                </a:ext>
              </a:extLst>
            </p:cNvPr>
            <p:cNvSpPr txBox="1"/>
            <p:nvPr/>
          </p:nvSpPr>
          <p:spPr>
            <a:xfrm>
              <a:off x="2245361" y="1473812"/>
              <a:ext cx="1534160" cy="923330"/>
            </a:xfrm>
            <a:prstGeom prst="rect">
              <a:avLst/>
            </a:prstGeom>
            <a:noFill/>
          </p:spPr>
          <p:txBody>
            <a:bodyPr wrap="square">
              <a:spAutoFit/>
            </a:bodyPr>
            <a:lstStyle/>
            <a:p>
              <a:pPr algn="ctr"/>
              <a:r>
                <a:rPr lang="en-GB" dirty="0">
                  <a:latin typeface="Arial" panose="020B0604020202020204" pitchFamily="34" charset="0"/>
                  <a:cs typeface="Arial" panose="020B0604020202020204" pitchFamily="34" charset="0"/>
                </a:rPr>
                <a:t>GMM</a:t>
              </a:r>
            </a:p>
            <a:p>
              <a:pPr algn="ctr"/>
              <a:endParaRPr lang="en-GB" dirty="0">
                <a:latin typeface="Arial" panose="020B0604020202020204" pitchFamily="34" charset="0"/>
                <a:cs typeface="Arial" panose="020B0604020202020204" pitchFamily="34" charset="0"/>
              </a:endParaRPr>
            </a:p>
            <a:p>
              <a:pPr algn="ctr"/>
              <a:r>
                <a:rPr lang="en-GB" dirty="0">
                  <a:latin typeface="Arial" panose="020B0604020202020204" pitchFamily="34" charset="0"/>
                  <a:cs typeface="Arial" panose="020B0604020202020204" pitchFamily="34" charset="0"/>
                </a:rPr>
                <a:t>Selection</a:t>
              </a:r>
              <a:endParaRPr lang="en-GB" dirty="0"/>
            </a:p>
          </p:txBody>
        </p:sp>
        <p:cxnSp>
          <p:nvCxnSpPr>
            <p:cNvPr id="19" name="Straight Arrow Connector 18">
              <a:extLst>
                <a:ext uri="{FF2B5EF4-FFF2-40B4-BE49-F238E27FC236}">
                  <a16:creationId xmlns:a16="http://schemas.microsoft.com/office/drawing/2014/main" id="{A86E60C3-35B1-11A8-0C6E-13C09555C4A3}"/>
                </a:ext>
              </a:extLst>
            </p:cNvPr>
            <p:cNvCxnSpPr>
              <a:cxnSpLocks/>
            </p:cNvCxnSpPr>
            <p:nvPr/>
          </p:nvCxnSpPr>
          <p:spPr>
            <a:xfrm>
              <a:off x="2361465" y="1935477"/>
              <a:ext cx="1301953"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grpSp>
      <p:sp>
        <p:nvSpPr>
          <p:cNvPr id="21" name="TextBox 20">
            <a:extLst>
              <a:ext uri="{FF2B5EF4-FFF2-40B4-BE49-F238E27FC236}">
                <a16:creationId xmlns:a16="http://schemas.microsoft.com/office/drawing/2014/main" id="{1A7FA3D1-1D05-A1CF-1EC4-4C752FCD9A4B}"/>
              </a:ext>
            </a:extLst>
          </p:cNvPr>
          <p:cNvSpPr txBox="1"/>
          <p:nvPr/>
        </p:nvSpPr>
        <p:spPr>
          <a:xfrm>
            <a:off x="6610597" y="2551837"/>
            <a:ext cx="3391924" cy="4524315"/>
          </a:xfrm>
          <a:prstGeom prst="rect">
            <a:avLst/>
          </a:prstGeom>
          <a:noFill/>
        </p:spPr>
        <p:txBody>
          <a:bodyPr wrap="square">
            <a:spAutoFit/>
          </a:bodyPr>
          <a:lstStyle/>
          <a:p>
            <a:r>
              <a:rPr lang="en-GB" dirty="0">
                <a:latin typeface="Arial" panose="020B0604020202020204" pitchFamily="34" charset="0"/>
                <a:cs typeface="Arial" panose="020B0604020202020204" pitchFamily="34" charset="0"/>
              </a:rPr>
              <a:t>Does a sufficient proportion of the calibrated masses fall around the expected m/z shift of -0.0095 Da?</a:t>
            </a:r>
          </a:p>
          <a:p>
            <a:pPr marL="342900" indent="-342900">
              <a:buAutoNum type="arabicParenR"/>
            </a:pPr>
            <a:r>
              <a:rPr lang="en-GB" dirty="0">
                <a:latin typeface="Arial" panose="020B0604020202020204" pitchFamily="34" charset="0"/>
                <a:cs typeface="Arial" panose="020B0604020202020204" pitchFamily="34" charset="0"/>
              </a:rPr>
              <a:t>Define m/z bins</a:t>
            </a:r>
          </a:p>
          <a:p>
            <a:pPr marL="342900" indent="-342900">
              <a:buAutoNum type="arabicParenR"/>
            </a:pPr>
            <a:r>
              <a:rPr lang="en-GB" dirty="0">
                <a:latin typeface="Arial" panose="020B0604020202020204" pitchFamily="34" charset="0"/>
                <a:cs typeface="Arial" panose="020B0604020202020204" pitchFamily="34" charset="0"/>
              </a:rPr>
              <a:t>Compute area under the curve (AUC) that falls within that bin based on best GMM model’s probability density function(s) (PDFs)</a:t>
            </a:r>
          </a:p>
          <a:p>
            <a:pPr marL="342900" indent="-342900">
              <a:buAutoNum type="arabicParenR"/>
            </a:pPr>
            <a:r>
              <a:rPr lang="en-GB" dirty="0">
                <a:latin typeface="Arial" panose="020B0604020202020204" pitchFamily="34" charset="0"/>
                <a:cs typeface="Arial" panose="020B0604020202020204" pitchFamily="34" charset="0"/>
              </a:rPr>
              <a:t>Assign peptidoform ID data into a bin range if &gt;15% summed AUC for all components falls over that bin (10 bins total)</a:t>
            </a:r>
          </a:p>
          <a:p>
            <a:pPr marL="342900" indent="-342900">
              <a:buAutoNum type="arabicParenR"/>
            </a:pPr>
            <a:endParaRPr lang="en-GB" dirty="0">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8E6D26DF-5D9B-F4AC-83EE-CF1C3C622A29}"/>
              </a:ext>
            </a:extLst>
          </p:cNvPr>
          <p:cNvSpPr/>
          <p:nvPr/>
        </p:nvSpPr>
        <p:spPr>
          <a:xfrm>
            <a:off x="9892996" y="983975"/>
            <a:ext cx="1908000" cy="1754311"/>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panose="020B0604020202020204" pitchFamily="34" charset="0"/>
                <a:cs typeface="Arial" panose="020B0604020202020204" pitchFamily="34" charset="0"/>
              </a:rPr>
              <a:t>443 peptidoform IDs assigned to expected m/z bin for </a:t>
            </a:r>
            <a:r>
              <a:rPr lang="en-GB" sz="2000" b="1" dirty="0" err="1">
                <a:solidFill>
                  <a:schemeClr val="tx1"/>
                </a:solidFill>
                <a:latin typeface="Arial" panose="020B0604020202020204" pitchFamily="34" charset="0"/>
                <a:cs typeface="Arial" panose="020B0604020202020204" pitchFamily="34" charset="0"/>
              </a:rPr>
              <a:t>sY</a:t>
            </a:r>
            <a:endParaRPr lang="en-GB" sz="2000" b="1" dirty="0">
              <a:solidFill>
                <a:schemeClr val="tx1"/>
              </a:solidFill>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876AB0EF-81C7-DD7F-A958-54F5873E650D}"/>
              </a:ext>
            </a:extLst>
          </p:cNvPr>
          <p:cNvSpPr txBox="1"/>
          <p:nvPr/>
        </p:nvSpPr>
        <p:spPr>
          <a:xfrm>
            <a:off x="-1" y="5831565"/>
            <a:ext cx="4174436" cy="923330"/>
          </a:xfrm>
          <a:prstGeom prst="rect">
            <a:avLst/>
          </a:prstGeom>
          <a:noFill/>
        </p:spPr>
        <p:txBody>
          <a:bodyPr wrap="square">
            <a:spAutoFit/>
          </a:bodyPr>
          <a:lstStyle/>
          <a:p>
            <a:pPr algn="ctr"/>
            <a:r>
              <a:rPr lang="en-GB" sz="1800" b="1" dirty="0">
                <a:solidFill>
                  <a:schemeClr val="tx1"/>
                </a:solidFill>
                <a:latin typeface="Arial" panose="020B0604020202020204" pitchFamily="34" charset="0"/>
                <a:cs typeface="Arial" panose="020B0604020202020204" pitchFamily="34" charset="0"/>
              </a:rPr>
              <a:t>Does</a:t>
            </a:r>
            <a:r>
              <a:rPr lang="en-GB" b="1" dirty="0">
                <a:latin typeface="Arial" panose="020B0604020202020204" pitchFamily="34" charset="0"/>
                <a:cs typeface="Arial" panose="020B0604020202020204" pitchFamily="34" charset="0"/>
              </a:rPr>
              <a:t> a large enough fraction of PSMs </a:t>
            </a:r>
            <a:r>
              <a:rPr lang="en-GB" sz="1800" b="1" dirty="0">
                <a:solidFill>
                  <a:schemeClr val="tx1"/>
                </a:solidFill>
                <a:latin typeface="Arial" panose="020B0604020202020204" pitchFamily="34" charset="0"/>
                <a:cs typeface="Arial" panose="020B0604020202020204" pitchFamily="34" charset="0"/>
              </a:rPr>
              <a:t>have the expected mass shift for each of these peptidoforms? </a:t>
            </a:r>
          </a:p>
        </p:txBody>
      </p:sp>
    </p:spTree>
    <p:extLst>
      <p:ext uri="{BB962C8B-B14F-4D97-AF65-F5344CB8AC3E}">
        <p14:creationId xmlns:p14="http://schemas.microsoft.com/office/powerpoint/2010/main" val="303362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500"/>
                                        <p:tgtEl>
                                          <p:spTgt spid="30"/>
                                        </p:tgtEl>
                                      </p:cBhvr>
                                    </p:animEffect>
                                  </p:childTnLst>
                                </p:cTn>
                              </p:par>
                              <p:par>
                                <p:cTn id="26" presetID="10" presetClass="entr" presetSubtype="0" fill="hold"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par>
                                <p:cTn id="37" presetID="10" presetClass="entr" presetSubtype="0" fill="hold"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30" grpId="0"/>
      <p:bldP spid="12" grpId="0"/>
      <p:bldP spid="13" grpId="0" animBg="1"/>
      <p:bldP spid="21" grpId="0"/>
      <p:bldP spid="22" grpId="0" animBg="1"/>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4D7BE45-4929-6EB1-3424-964A0CC69899}"/>
              </a:ext>
            </a:extLst>
          </p:cNvPr>
          <p:cNvPicPr>
            <a:picLocks noChangeAspect="1"/>
          </p:cNvPicPr>
          <p:nvPr/>
        </p:nvPicPr>
        <p:blipFill>
          <a:blip r:embed="rId3"/>
          <a:stretch>
            <a:fillRect/>
          </a:stretch>
        </p:blipFill>
        <p:spPr>
          <a:xfrm>
            <a:off x="308974" y="974035"/>
            <a:ext cx="7491339" cy="5883965"/>
          </a:xfrm>
          <a:prstGeom prst="rect">
            <a:avLst/>
          </a:prstGeom>
        </p:spPr>
      </p:pic>
      <p:pic>
        <p:nvPicPr>
          <p:cNvPr id="11" name="Picture 10" descr="A graph of a number of percent&#10;&#10;Description automatically generated with medium confidence">
            <a:extLst>
              <a:ext uri="{FF2B5EF4-FFF2-40B4-BE49-F238E27FC236}">
                <a16:creationId xmlns:a16="http://schemas.microsoft.com/office/drawing/2014/main" id="{FB600F21-CCE6-599C-70B6-F6E0A5B6F8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00313" y="970381"/>
            <a:ext cx="3992225" cy="2395335"/>
          </a:xfrm>
          <a:prstGeom prst="rect">
            <a:avLst/>
          </a:prstGeom>
        </p:spPr>
      </p:pic>
      <p:pic>
        <p:nvPicPr>
          <p:cNvPr id="13" name="Picture 12" descr="A graph with numbers and a line&#10;&#10;Description automatically generated with medium confidence">
            <a:extLst>
              <a:ext uri="{FF2B5EF4-FFF2-40B4-BE49-F238E27FC236}">
                <a16:creationId xmlns:a16="http://schemas.microsoft.com/office/drawing/2014/main" id="{746531A7-6651-9EB0-A89F-34079C4A1F4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00313" y="4224284"/>
            <a:ext cx="3992225" cy="2395335"/>
          </a:xfrm>
          <a:prstGeom prst="rect">
            <a:avLst/>
          </a:prstGeom>
        </p:spPr>
      </p:pic>
      <p:sp>
        <p:nvSpPr>
          <p:cNvPr id="14" name="Title 1">
            <a:extLst>
              <a:ext uri="{FF2B5EF4-FFF2-40B4-BE49-F238E27FC236}">
                <a16:creationId xmlns:a16="http://schemas.microsoft.com/office/drawing/2014/main" id="{7A10310E-3DAA-A67B-A5EC-B8247D98ED23}"/>
              </a:ext>
            </a:extLst>
          </p:cNvPr>
          <p:cNvSpPr txBox="1">
            <a:spLocks/>
          </p:cNvSpPr>
          <p:nvPr/>
        </p:nvSpPr>
        <p:spPr>
          <a:xfrm>
            <a:off x="-1" y="-178349"/>
            <a:ext cx="1212373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a:latin typeface="Arial" panose="020B0604020202020204" pitchFamily="34" charset="0"/>
                <a:cs typeface="Arial" panose="020B0604020202020204" pitchFamily="34" charset="0"/>
              </a:rPr>
              <a:t>Total number of peptidoform IDs by bin</a:t>
            </a:r>
          </a:p>
        </p:txBody>
      </p:sp>
    </p:spTree>
    <p:extLst>
      <p:ext uri="{BB962C8B-B14F-4D97-AF65-F5344CB8AC3E}">
        <p14:creationId xmlns:p14="http://schemas.microsoft.com/office/powerpoint/2010/main" val="1861439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8A5F19A-D701-1FC8-C0B6-E5D470A9E17C}"/>
              </a:ext>
            </a:extLst>
          </p:cNvPr>
          <p:cNvSpPr txBox="1">
            <a:spLocks/>
          </p:cNvSpPr>
          <p:nvPr/>
        </p:nvSpPr>
        <p:spPr>
          <a:xfrm>
            <a:off x="0" y="0"/>
            <a:ext cx="1191768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latin typeface="Arial" panose="020B0604020202020204" pitchFamily="34" charset="0"/>
                <a:cs typeface="Arial" panose="020B0604020202020204" pitchFamily="34" charset="0"/>
              </a:rPr>
              <a:t>Histograms</a:t>
            </a:r>
          </a:p>
          <a:p>
            <a:r>
              <a:rPr lang="en-GB" sz="1800" b="1" dirty="0">
                <a:latin typeface="Arial" panose="020B0604020202020204" pitchFamily="34" charset="0"/>
                <a:cs typeface="Arial" panose="020B0604020202020204" pitchFamily="34" charset="0"/>
                <a:hlinkClick r:id="rId2"/>
              </a:rPr>
              <a:t>https://www.dropbox.com/scl/fo/l160uy3a1ugu7hfahhrer/h?rlkey=tfgsgi1neg6osbqs48uaayqts&amp;dl=0</a:t>
            </a:r>
            <a:endParaRPr lang="en-GB" sz="1800" b="1" dirty="0">
              <a:latin typeface="Arial" panose="020B0604020202020204" pitchFamily="34" charset="0"/>
              <a:cs typeface="Arial" panose="020B0604020202020204" pitchFamily="34" charset="0"/>
            </a:endParaRPr>
          </a:p>
          <a:p>
            <a:endParaRPr lang="en-GB" sz="1800" b="1" dirty="0">
              <a:latin typeface="Arial" panose="020B0604020202020204" pitchFamily="34" charset="0"/>
              <a:cs typeface="Arial" panose="020B0604020202020204" pitchFamily="34" charset="0"/>
            </a:endParaRPr>
          </a:p>
          <a:p>
            <a:r>
              <a:rPr lang="en-GB" sz="2000" dirty="0">
                <a:latin typeface="Arial" panose="020B0604020202020204" pitchFamily="34" charset="0"/>
                <a:cs typeface="Arial" panose="020B0604020202020204" pitchFamily="34" charset="0"/>
              </a:rPr>
              <a:t>with this filtering it seems we get fewer false positives? (just by eyeballing, </a:t>
            </a:r>
            <a:r>
              <a:rPr lang="en-GB" sz="2000" dirty="0" err="1">
                <a:latin typeface="Arial" panose="020B0604020202020204" pitchFamily="34" charset="0"/>
                <a:cs typeface="Arial" panose="020B0604020202020204" pitchFamily="34" charset="0"/>
              </a:rPr>
              <a:t>e.g</a:t>
            </a:r>
            <a:r>
              <a:rPr lang="en-GB" sz="2000" dirty="0">
                <a:latin typeface="Arial" panose="020B0604020202020204" pitchFamily="34" charset="0"/>
                <a:cs typeface="Arial" panose="020B0604020202020204" pitchFamily="34" charset="0"/>
              </a:rPr>
              <a:t> bin of interest)</a:t>
            </a:r>
            <a:endParaRPr lang="en-GB" sz="2000" b="1"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ED21079D-BFE5-C3A4-ECF1-82D5F79DF305}"/>
              </a:ext>
            </a:extLst>
          </p:cNvPr>
          <p:cNvPicPr>
            <a:picLocks noChangeAspect="1"/>
          </p:cNvPicPr>
          <p:nvPr/>
        </p:nvPicPr>
        <p:blipFill>
          <a:blip r:embed="rId3"/>
          <a:stretch>
            <a:fillRect/>
          </a:stretch>
        </p:blipFill>
        <p:spPr>
          <a:xfrm>
            <a:off x="-1" y="1972093"/>
            <a:ext cx="3624567" cy="2305267"/>
          </a:xfrm>
          <a:prstGeom prst="rect">
            <a:avLst/>
          </a:prstGeom>
        </p:spPr>
      </p:pic>
      <p:pic>
        <p:nvPicPr>
          <p:cNvPr id="7" name="Picture 6">
            <a:extLst>
              <a:ext uri="{FF2B5EF4-FFF2-40B4-BE49-F238E27FC236}">
                <a16:creationId xmlns:a16="http://schemas.microsoft.com/office/drawing/2014/main" id="{381530E0-6426-9761-8A5A-E58BEEE9329B}"/>
              </a:ext>
            </a:extLst>
          </p:cNvPr>
          <p:cNvPicPr>
            <a:picLocks noChangeAspect="1"/>
          </p:cNvPicPr>
          <p:nvPr/>
        </p:nvPicPr>
        <p:blipFill>
          <a:blip r:embed="rId4"/>
          <a:stretch>
            <a:fillRect/>
          </a:stretch>
        </p:blipFill>
        <p:spPr>
          <a:xfrm>
            <a:off x="3747253" y="1972093"/>
            <a:ext cx="3684184" cy="2305267"/>
          </a:xfrm>
          <a:prstGeom prst="rect">
            <a:avLst/>
          </a:prstGeom>
        </p:spPr>
      </p:pic>
      <p:pic>
        <p:nvPicPr>
          <p:cNvPr id="9" name="Picture 8">
            <a:extLst>
              <a:ext uri="{FF2B5EF4-FFF2-40B4-BE49-F238E27FC236}">
                <a16:creationId xmlns:a16="http://schemas.microsoft.com/office/drawing/2014/main" id="{39884954-7054-7430-8302-B0194C556C58}"/>
              </a:ext>
            </a:extLst>
          </p:cNvPr>
          <p:cNvPicPr>
            <a:picLocks noChangeAspect="1"/>
          </p:cNvPicPr>
          <p:nvPr/>
        </p:nvPicPr>
        <p:blipFill>
          <a:blip r:embed="rId5"/>
          <a:stretch>
            <a:fillRect/>
          </a:stretch>
        </p:blipFill>
        <p:spPr>
          <a:xfrm>
            <a:off x="7618885" y="1972092"/>
            <a:ext cx="3697059" cy="2305267"/>
          </a:xfrm>
          <a:prstGeom prst="rect">
            <a:avLst/>
          </a:prstGeom>
        </p:spPr>
      </p:pic>
      <p:sp>
        <p:nvSpPr>
          <p:cNvPr id="11" name="TextBox 10">
            <a:extLst>
              <a:ext uri="{FF2B5EF4-FFF2-40B4-BE49-F238E27FC236}">
                <a16:creationId xmlns:a16="http://schemas.microsoft.com/office/drawing/2014/main" id="{9E4A1F97-7979-4A68-F5FE-43FDD5FF62A1}"/>
              </a:ext>
            </a:extLst>
          </p:cNvPr>
          <p:cNvSpPr txBox="1"/>
          <p:nvPr/>
        </p:nvSpPr>
        <p:spPr>
          <a:xfrm>
            <a:off x="172720" y="4377204"/>
            <a:ext cx="10922000" cy="707886"/>
          </a:xfrm>
          <a:prstGeom prst="rect">
            <a:avLst/>
          </a:prstGeom>
          <a:noFill/>
        </p:spPr>
        <p:txBody>
          <a:bodyPr wrap="square">
            <a:spAutoFit/>
          </a:bodyPr>
          <a:lstStyle/>
          <a:p>
            <a:r>
              <a:rPr lang="en-GB" sz="2000" dirty="0">
                <a:latin typeface="Arial" panose="020B0604020202020204" pitchFamily="34" charset="0"/>
                <a:cs typeface="Arial" panose="020B0604020202020204" pitchFamily="34" charset="0"/>
              </a:rPr>
              <a:t>Histograms one bin to the left – seem even more convincing (i.e. fewer false </a:t>
            </a:r>
            <a:r>
              <a:rPr lang="en-GB" sz="2000" dirty="0" err="1">
                <a:latin typeface="Arial" panose="020B0604020202020204" pitchFamily="34" charset="0"/>
                <a:cs typeface="Arial" panose="020B0604020202020204" pitchFamily="34" charset="0"/>
              </a:rPr>
              <a:t>pos</a:t>
            </a:r>
            <a:r>
              <a:rPr lang="en-GB" sz="2000" dirty="0">
                <a:latin typeface="Arial" panose="020B0604020202020204" pitchFamily="34" charset="0"/>
                <a:cs typeface="Arial" panose="020B0604020202020204" pitchFamily="34" charset="0"/>
              </a:rPr>
              <a:t> hits + 5 unique IDs that are potentially doubly sulfated and fall at m/z -0.02)</a:t>
            </a:r>
            <a:endParaRPr lang="en-GB" sz="2000" b="1"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294B22E-87A2-A3B1-E72E-7651CA7A14CE}"/>
              </a:ext>
            </a:extLst>
          </p:cNvPr>
          <p:cNvSpPr txBox="1"/>
          <p:nvPr/>
        </p:nvSpPr>
        <p:spPr>
          <a:xfrm>
            <a:off x="226770" y="5347668"/>
            <a:ext cx="10725150" cy="646331"/>
          </a:xfrm>
          <a:prstGeom prst="rect">
            <a:avLst/>
          </a:prstGeom>
          <a:noFill/>
        </p:spPr>
        <p:txBody>
          <a:bodyPr wrap="square">
            <a:spAutoFit/>
          </a:bodyPr>
          <a:lstStyle/>
          <a:p>
            <a:r>
              <a:rPr lang="en-GB" sz="1800" b="1" dirty="0">
                <a:latin typeface="Arial" panose="020B0604020202020204" pitchFamily="34" charset="0"/>
                <a:cs typeface="Arial" panose="020B0604020202020204" pitchFamily="34" charset="0"/>
              </a:rPr>
              <a:t>Genomics Dropbox\Jordan Tzvetkov\0_Projects\Sulfotyrosine Project\backup_2024_02_15\02_Peptidoform_GMM_AUC_filtering\output\histograms</a:t>
            </a:r>
          </a:p>
        </p:txBody>
      </p:sp>
    </p:spTree>
    <p:extLst>
      <p:ext uri="{BB962C8B-B14F-4D97-AF65-F5344CB8AC3E}">
        <p14:creationId xmlns:p14="http://schemas.microsoft.com/office/powerpoint/2010/main" val="11797889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7157</TotalTime>
  <Words>1627</Words>
  <Application>Microsoft Office PowerPoint</Application>
  <PresentationFormat>Widescreen</PresentationFormat>
  <Paragraphs>210</Paragraphs>
  <Slides>21</Slides>
  <Notes>3</Notes>
  <HiddenSlides>4</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Meeting with Eva and Anthony + notes for Andy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Enrichment analysis isn’t very convincing (e.g. adj. p values high, small number of proteins), although biologically some terms make sense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Jordan Tzvetkov</dc:creator>
  <cp:lastModifiedBy>Jordan Tzvetkov</cp:lastModifiedBy>
  <cp:revision>37</cp:revision>
  <dcterms:created xsi:type="dcterms:W3CDTF">2024-01-17T20:49:00Z</dcterms:created>
  <dcterms:modified xsi:type="dcterms:W3CDTF">2024-02-26T20:35:06Z</dcterms:modified>
</cp:coreProperties>
</file>

<file path=docProps/thumbnail.jpeg>
</file>